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60" r:id="rId3"/>
    <p:sldId id="374" r:id="rId4"/>
    <p:sldId id="257" r:id="rId5"/>
    <p:sldId id="3189" r:id="rId6"/>
    <p:sldId id="3166" r:id="rId7"/>
    <p:sldId id="3174" r:id="rId8"/>
    <p:sldId id="3184" r:id="rId9"/>
    <p:sldId id="3176" r:id="rId10"/>
    <p:sldId id="3175" r:id="rId11"/>
    <p:sldId id="3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691D9-2FA8-4DEB-BA89-42A9D79153C0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C948A04A-E9A0-4879-A322-D1252B287B48}">
      <dgm:prSet phldrT="[Text]"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1. บริการ 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OP </a:t>
          </a: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กทม.</a:t>
          </a:r>
        </a:p>
        <a:p>
          <a:r>
            <a:rPr lang="en-US" sz="2400" b="1" u="none" strike="noStrike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123,500 </a:t>
          </a:r>
          <a:r>
            <a:rPr lang="th-TH" sz="2400" b="1" u="none" strike="noStrike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151ECFDD-495A-4E03-8C92-506354AB9544}" type="parTrans" cxnId="{348D36BA-BC17-460A-8048-FE052B54CACC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4BFE2B7A-7B9C-4E5C-80E1-8B4AF73F92B2}" type="sibTrans" cxnId="{348D36BA-BC17-460A-8048-FE052B54CACC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45441B42-68F1-4696-B374-042706BE3471}">
      <dgm:prSet phldrT="[Text]" custT="1"/>
      <dgm:spPr/>
      <dgm:t>
        <a:bodyPr/>
        <a:lstStyle/>
        <a:p>
          <a:r>
            <a:rPr lang="en-US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OP-refer/AE/</a:t>
          </a:r>
          <a:r>
            <a:rPr lang="th-TH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พิการ/ทันตกรรม/</a:t>
          </a:r>
          <a:r>
            <a:rPr lang="en-US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HC (</a:t>
          </a:r>
          <a:r>
            <a:rPr lang="th-TH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กทม.)</a:t>
          </a:r>
        </a:p>
      </dgm:t>
    </dgm:pt>
    <dgm:pt modelId="{A442CB37-229C-471F-B4E8-1E5D00190985}" type="parTrans" cxnId="{B8053AF8-7A02-491F-925C-E43AB05CBF1F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1FDE10D3-7105-4055-88DD-2EE431D62CBA}" type="sibTrans" cxnId="{B8053AF8-7A02-491F-925C-E43AB05CBF1F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13D95F6B-88A5-4194-B56B-014D29DB812C}">
      <dgm:prSet phldrT="[Text]" custT="1"/>
      <dgm:spPr/>
      <dgm:t>
        <a:bodyPr/>
        <a:lstStyle/>
        <a:p>
          <a:r>
            <a:rPr lang="en-US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OP -</a:t>
          </a:r>
          <a:r>
            <a:rPr lang="th-TH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ปฐมภูมิ  (</a:t>
          </a:r>
          <a:r>
            <a:rPr lang="en-US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Model 5 </a:t>
          </a:r>
          <a:r>
            <a:rPr lang="th-TH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กทม.)</a:t>
          </a:r>
        </a:p>
      </dgm:t>
    </dgm:pt>
    <dgm:pt modelId="{B1E2F869-CF21-4BA1-9E19-7A218693D85E}" type="parTrans" cxnId="{C15D6C3A-37C1-4B29-85ED-A72CC709DB00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2EDB8204-D2E3-4A43-99D3-53FBF2033B65}" type="sibTrans" cxnId="{C15D6C3A-37C1-4B29-85ED-A72CC709DB00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3F7DCF16-67D6-4E5C-A0EF-6FE03BD5DA6A}">
      <dgm:prSet phldrT="[Text]"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2. บริการ 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UCEP</a:t>
          </a:r>
        </a:p>
        <a:p>
          <a:r>
            <a:rPr lang="en-US" sz="2400" b="1" u="none" strike="noStrike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500 </a:t>
          </a:r>
          <a:r>
            <a:rPr lang="th-TH" sz="2400" b="1" u="none" strike="noStrike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835969FA-990B-42BC-B716-C4D5683C610E}" type="parTrans" cxnId="{E0F6B25D-112B-4A62-AB6C-A7FABA2AF924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5F0607C1-93B1-4DD8-B644-1EE27389FA5D}" type="sibTrans" cxnId="{E0F6B25D-112B-4A62-AB6C-A7FABA2AF924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3B9530A0-38C6-4FFD-B590-D5077546C2AC}">
      <dgm:prSet phldrT="[Text]" custT="1"/>
      <dgm:spPr/>
      <dgm:t>
        <a:bodyPr/>
        <a:lstStyle/>
        <a:p>
          <a:pPr algn="l"/>
          <a:r>
            <a:rPr lang="en-US" sz="2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IP UCEP</a:t>
          </a:r>
          <a:endParaRPr lang="th-TH" sz="28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2E58709B-AA5F-41FF-854F-2C598083AB6A}" type="parTrans" cxnId="{D9760833-0D08-4890-AB2A-1FE33D97382E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C9E52AFA-D03D-4653-8F74-FE1D2B424183}" type="sibTrans" cxnId="{D9760833-0D08-4890-AB2A-1FE33D97382E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6DF901EB-25B7-4DC5-A3AF-70F350834E0F}">
      <dgm:prSet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3. บริการ </a:t>
          </a:r>
          <a:r>
            <a:rPr lang="en-US" sz="28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CR</a:t>
          </a:r>
        </a:p>
        <a:p>
          <a:r>
            <a:rPr lang="en-US" sz="2800" b="1" u="none" strike="noStrike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100,780 </a:t>
          </a:r>
          <a:r>
            <a:rPr lang="th-TH" sz="2800" b="1" u="none" strike="noStrike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F8EF159A-1349-4B40-9255-E457ACB1B7B1}" type="parTrans" cxnId="{3845F26A-748E-4053-A5B7-78E5D5E8AB9F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604FA078-0D1C-4016-8ED8-7F854D16046E}" type="sibTrans" cxnId="{3845F26A-748E-4053-A5B7-78E5D5E8AB9F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0CD694F2-20F6-4A70-9024-D35E7812B76E}">
      <dgm:prSet custT="1"/>
      <dgm:spPr/>
      <dgm:t>
        <a:bodyPr/>
        <a:lstStyle/>
        <a:p>
          <a:r>
            <a:rPr lang="th-TH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การให้เคมีบำบัด/รังสีรักษา (ส่วนที่มี </a:t>
          </a:r>
          <a:r>
            <a:rPr lang="en-US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protocol)+CA anywhere (</a:t>
          </a:r>
          <a:r>
            <a:rPr lang="th-TH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เฉพาะ </a:t>
          </a:r>
          <a:r>
            <a:rPr lang="en-US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OP)</a:t>
          </a:r>
          <a:endParaRPr lang="th-TH" sz="18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95A0EDE0-4696-41F4-8173-FD189325D5BA}" type="parTrans" cxnId="{DA9FC2BD-9DE7-4FB4-BCDC-F7F6518E2C0B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31BE65A5-5697-4710-B3EE-6C0EB8EC16FC}" type="sibTrans" cxnId="{DA9FC2BD-9DE7-4FB4-BCDC-F7F6518E2C0B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118EDA20-FA9B-4D6E-B32D-E4D02BFBE946}">
      <dgm:prSet custT="1"/>
      <dgm:spPr/>
      <dgm:t>
        <a:bodyPr/>
        <a:lstStyle/>
        <a:p>
          <a:r>
            <a:rPr lang="en-US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IP CAG + PCI</a:t>
          </a:r>
          <a:endParaRPr lang="th-TH" sz="18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C1208FE8-1F75-4956-91CD-CA065D625794}" type="parTrans" cxnId="{8189CADF-E8A5-4C6F-B612-2F9EB6F1E6D9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EDFBFFED-3A3C-4508-AA23-63901E28B508}" type="sibTrans" cxnId="{8189CADF-E8A5-4C6F-B612-2F9EB6F1E6D9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2AB5AC39-0229-451E-9B3A-4ECC4B749C1E}">
      <dgm:prSet custT="1"/>
      <dgm:spPr/>
      <dgm:t>
        <a:bodyPr/>
        <a:lstStyle/>
        <a:p>
          <a:r>
            <a:rPr lang="th-TH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ประสาทหูเทียม (ใช้ระบบ</a:t>
          </a:r>
          <a:r>
            <a:rPr lang="en-US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Pre-authorization)</a:t>
          </a:r>
          <a:endParaRPr lang="th-TH" sz="18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22FBE248-F39F-4AC0-84D6-AC35B6C5293E}" type="parTrans" cxnId="{27BF6FAC-6E14-4CA6-92F2-20E1CD95DF36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580E98F3-7CD3-42DF-AC60-761825E8F02C}" type="sibTrans" cxnId="{27BF6FAC-6E14-4CA6-92F2-20E1CD95DF36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823AB96A-274B-4957-88AD-1F968478ABD5}">
      <dgm:prSet custT="1"/>
      <dgm:spPr/>
      <dgm:t>
        <a:bodyPr/>
        <a:lstStyle/>
        <a:p>
          <a:r>
            <a:rPr lang="en-US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Instrument (</a:t>
          </a:r>
          <a:r>
            <a:rPr lang="th-TH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ภาพรวม)</a:t>
          </a:r>
        </a:p>
      </dgm:t>
    </dgm:pt>
    <dgm:pt modelId="{FCFEBA99-87AB-4D1D-8DA7-B52F43BC01A3}" type="parTrans" cxnId="{C6A785E4-1CE6-4200-8D73-4750C672D23D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C833EAA2-6E8C-4703-8C0D-060EBEF38CFC}" type="sibTrans" cxnId="{C6A785E4-1CE6-4200-8D73-4750C672D23D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ECD6D745-A550-4CA1-9873-5A8DBF93B9FA}">
      <dgm:prSet custT="1"/>
      <dgm:spPr/>
      <dgm:t>
        <a:bodyPr/>
        <a:lstStyle/>
        <a:p>
          <a:r>
            <a:rPr lang="th-TH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ยา จ 2 ใน </a:t>
          </a:r>
          <a:r>
            <a:rPr lang="en-US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Breast cancer/ DLBCL/CML</a:t>
          </a:r>
          <a:r>
            <a:rPr lang="th-TH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(ใช้ระบบ</a:t>
          </a:r>
          <a:r>
            <a:rPr lang="en-US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Pre-authorization)</a:t>
          </a:r>
          <a:endParaRPr lang="th-TH" sz="18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39D25B99-9458-49CD-A911-41ED754541C5}" type="parTrans" cxnId="{774DC73B-2757-4B39-A916-5569889FB988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97081517-1E8B-4FA0-8FBD-974849ED44E6}" type="sibTrans" cxnId="{774DC73B-2757-4B39-A916-5569889FB988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875DA540-CB4B-4DEC-BFE2-EC321BA59CDE}">
      <dgm:prSet custT="1"/>
      <dgm:spPr/>
      <dgm:t>
        <a:bodyPr/>
        <a:lstStyle/>
        <a:p>
          <a:r>
            <a:rPr lang="en-US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OP </a:t>
          </a:r>
          <a:r>
            <a:rPr lang="th-TH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บริการไปที่ไหนก็ได้</a:t>
          </a:r>
          <a:r>
            <a:rPr lang="en-US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/OPAE</a:t>
          </a:r>
          <a:endParaRPr lang="th-TH" sz="18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5243A1BC-934C-4C39-84FB-95C35D017E88}" type="parTrans" cxnId="{B190B7C2-5ACE-48E1-B225-688366B5C248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50ABF3E7-F65A-4D47-9F96-017ECF4A93E5}" type="sibTrans" cxnId="{B190B7C2-5ACE-48E1-B225-688366B5C248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0EF2673D-485B-4165-B70B-43FA77F3CB8A}">
      <dgm:prSet custT="1"/>
      <dgm:spPr/>
      <dgm:t>
        <a:bodyPr/>
        <a:lstStyle/>
        <a:p>
          <a:r>
            <a:rPr lang="th-TH" sz="19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บริการสำหรับหญิงตั้งครรภ์</a:t>
          </a:r>
        </a:p>
      </dgm:t>
    </dgm:pt>
    <dgm:pt modelId="{DD611B9D-353A-448D-AA05-E6EF7167276B}" type="parTrans" cxnId="{5767E57D-E00B-4816-A0E1-3866C8351399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AAA1D8A2-B099-48AC-8F09-B62AB3B7CD6C}" type="sibTrans" cxnId="{5767E57D-E00B-4816-A0E1-3866C8351399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2544D266-E27F-46A5-8FA9-9F7F023E1A7C}">
      <dgm:prSet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4. บริการ 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PP </a:t>
          </a:r>
        </a:p>
        <a:p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Fee schedule</a:t>
          </a:r>
        </a:p>
        <a:p>
          <a:r>
            <a:rPr lang="en-US" sz="2400" b="1" i="0" u="none" strike="noStrike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435,600 </a:t>
          </a:r>
          <a:r>
            <a:rPr lang="th-TH" sz="2400" b="1" i="0" u="none" strike="noStrike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4EC94744-56DA-4DD0-AAA6-1C36CB029718}" type="parTrans" cxnId="{9F3EEB90-03E4-438B-A856-43121AC37925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F69F910E-C8B7-4DFA-A2F8-8CC150E3E08C}" type="sibTrans" cxnId="{9F3EEB90-03E4-438B-A856-43121AC37925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22E6C940-44D8-49DD-982C-3BA2F5F8DE1C}">
      <dgm:prSet custT="1"/>
      <dgm:spPr/>
      <dgm:t>
        <a:bodyPr/>
        <a:lstStyle/>
        <a:p>
          <a:r>
            <a:rPr lang="th-TH" sz="19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บริการคุมกำเนิดและยุติการตั้งครรภ์ที่ไม่ปลอดภัย</a:t>
          </a:r>
        </a:p>
      </dgm:t>
    </dgm:pt>
    <dgm:pt modelId="{A7256884-FE1F-4DB9-92D3-9FBD7689FBC9}" type="sibTrans" cxnId="{ED3C4B3B-B3E3-4B83-BA9F-C0AAB27211A0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C81D54D1-9903-424C-BF44-8956AB337563}" type="parTrans" cxnId="{ED3C4B3B-B3E3-4B83-BA9F-C0AAB27211A0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064BB105-E7E5-42CB-A0D0-B8D382E820D3}">
      <dgm:prSet custT="1"/>
      <dgm:spPr/>
      <dgm:t>
        <a:bodyPr/>
        <a:lstStyle/>
        <a:p>
          <a:r>
            <a:rPr lang="th-TH" sz="19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บริการคัดกรองมะเร็งปากมดลูก</a:t>
          </a:r>
        </a:p>
      </dgm:t>
    </dgm:pt>
    <dgm:pt modelId="{9BEE0439-7076-47BE-9D37-58468D7A8306}" type="sibTrans" cxnId="{3CCCC99C-1703-4AAE-8D4A-572BAA9C2F6A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7A37EA88-EBE2-4E5F-8CFC-0FF662A6AB97}" type="parTrans" cxnId="{3CCCC99C-1703-4AAE-8D4A-572BAA9C2F6A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6ABB036C-8925-4DAF-9C76-2F8990C67DAE}">
      <dgm:prSet custT="1"/>
      <dgm:spPr/>
      <dgm:t>
        <a:bodyPr/>
        <a:lstStyle/>
        <a:p>
          <a:r>
            <a:rPr lang="th-TH" sz="19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บริการแว่นตาสำหรับเด็กที่มีสายตาผิดปกติ</a:t>
          </a:r>
        </a:p>
      </dgm:t>
    </dgm:pt>
    <dgm:pt modelId="{51212F2A-F03F-4647-BEF3-BC2CF78A59DB}" type="sibTrans" cxnId="{63EE59F0-EC6E-4053-8FEF-FB0CEAE92514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17E6986F-BCD3-4CBA-9D00-BA96C579834C}" type="parTrans" cxnId="{63EE59F0-EC6E-4053-8FEF-FB0CEAE92514}">
      <dgm:prSet/>
      <dgm:spPr/>
      <dgm:t>
        <a:bodyPr/>
        <a:lstStyle/>
        <a:p>
          <a:endParaRPr lang="th-TH" sz="28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D2CD21B7-327D-4839-B803-E131784BABAB}" type="pres">
      <dgm:prSet presAssocID="{791691D9-2FA8-4DEB-BA89-42A9D79153C0}" presName="Name0" presStyleCnt="0">
        <dgm:presLayoutVars>
          <dgm:dir/>
          <dgm:animLvl val="lvl"/>
          <dgm:resizeHandles val="exact"/>
        </dgm:presLayoutVars>
      </dgm:prSet>
      <dgm:spPr/>
    </dgm:pt>
    <dgm:pt modelId="{BDC9C1E8-1739-4ECC-8BF4-BD1C919750FC}" type="pres">
      <dgm:prSet presAssocID="{C948A04A-E9A0-4879-A322-D1252B287B48}" presName="linNode" presStyleCnt="0"/>
      <dgm:spPr/>
    </dgm:pt>
    <dgm:pt modelId="{5FBDB33E-1D64-4880-93E4-3FD20D64A996}" type="pres">
      <dgm:prSet presAssocID="{C948A04A-E9A0-4879-A322-D1252B287B48}" presName="parentText" presStyleLbl="node1" presStyleIdx="0" presStyleCnt="4" custScaleX="123125" custScaleY="77782" custLinFactNeighborX="-4351">
        <dgm:presLayoutVars>
          <dgm:chMax val="1"/>
          <dgm:bulletEnabled val="1"/>
        </dgm:presLayoutVars>
      </dgm:prSet>
      <dgm:spPr/>
    </dgm:pt>
    <dgm:pt modelId="{76AFB8D3-3C26-44C2-86D9-424E8AC8091B}" type="pres">
      <dgm:prSet presAssocID="{C948A04A-E9A0-4879-A322-D1252B287B48}" presName="descendantText" presStyleLbl="alignAccFollowNode1" presStyleIdx="0" presStyleCnt="4" custScaleX="114361" custScaleY="101231" custLinFactNeighborX="-1391" custLinFactNeighborY="-1104">
        <dgm:presLayoutVars>
          <dgm:bulletEnabled val="1"/>
        </dgm:presLayoutVars>
      </dgm:prSet>
      <dgm:spPr/>
    </dgm:pt>
    <dgm:pt modelId="{54908B8C-4137-4476-8377-733E0DDE7572}" type="pres">
      <dgm:prSet presAssocID="{4BFE2B7A-7B9C-4E5C-80E1-8B4AF73F92B2}" presName="sp" presStyleCnt="0"/>
      <dgm:spPr/>
    </dgm:pt>
    <dgm:pt modelId="{664F5F39-CB38-43ED-98CB-8341364E8F90}" type="pres">
      <dgm:prSet presAssocID="{3F7DCF16-67D6-4E5C-A0EF-6FE03BD5DA6A}" presName="linNode" presStyleCnt="0"/>
      <dgm:spPr/>
    </dgm:pt>
    <dgm:pt modelId="{BDD38E13-EC92-49C3-80E2-50593A86A6A5}" type="pres">
      <dgm:prSet presAssocID="{3F7DCF16-67D6-4E5C-A0EF-6FE03BD5DA6A}" presName="parentText" presStyleLbl="node1" presStyleIdx="1" presStyleCnt="4" custScaleX="116715" custScaleY="62255" custLinFactNeighborX="556" custLinFactNeighborY="-1595">
        <dgm:presLayoutVars>
          <dgm:chMax val="1"/>
          <dgm:bulletEnabled val="1"/>
        </dgm:presLayoutVars>
      </dgm:prSet>
      <dgm:spPr/>
    </dgm:pt>
    <dgm:pt modelId="{23AD141E-01FF-4D33-8544-72CB26042781}" type="pres">
      <dgm:prSet presAssocID="{3F7DCF16-67D6-4E5C-A0EF-6FE03BD5DA6A}" presName="descendantText" presStyleLbl="alignAccFollowNode1" presStyleIdx="1" presStyleCnt="4" custScaleX="111723" custScaleY="59699" custLinFactNeighborX="-233" custLinFactNeighborY="-3850">
        <dgm:presLayoutVars>
          <dgm:bulletEnabled val="1"/>
        </dgm:presLayoutVars>
      </dgm:prSet>
      <dgm:spPr/>
    </dgm:pt>
    <dgm:pt modelId="{1DBFE093-6D4E-4358-B13B-76BAF8BA8FC8}" type="pres">
      <dgm:prSet presAssocID="{5F0607C1-93B1-4DD8-B644-1EE27389FA5D}" presName="sp" presStyleCnt="0"/>
      <dgm:spPr/>
    </dgm:pt>
    <dgm:pt modelId="{0C4C5754-603C-471E-A3DA-0D932A90752B}" type="pres">
      <dgm:prSet presAssocID="{6DF901EB-25B7-4DC5-A3AF-70F350834E0F}" presName="linNode" presStyleCnt="0"/>
      <dgm:spPr/>
    </dgm:pt>
    <dgm:pt modelId="{74B1E650-E559-4939-9239-165DE04341A6}" type="pres">
      <dgm:prSet presAssocID="{6DF901EB-25B7-4DC5-A3AF-70F350834E0F}" presName="parentText" presStyleLbl="node1" presStyleIdx="2" presStyleCnt="4" custScaleX="123323" custScaleY="176224" custLinFactNeighborX="-38" custLinFactNeighborY="-6952">
        <dgm:presLayoutVars>
          <dgm:chMax val="1"/>
          <dgm:bulletEnabled val="1"/>
        </dgm:presLayoutVars>
      </dgm:prSet>
      <dgm:spPr/>
    </dgm:pt>
    <dgm:pt modelId="{D49BA9EA-C1E2-49B4-8A6E-15FFC576E492}" type="pres">
      <dgm:prSet presAssocID="{6DF901EB-25B7-4DC5-A3AF-70F350834E0F}" presName="descendantText" presStyleLbl="alignAccFollowNode1" presStyleIdx="2" presStyleCnt="4" custScaleX="118571" custScaleY="241917" custLinFactNeighborX="106" custLinFactNeighborY="-7907">
        <dgm:presLayoutVars>
          <dgm:bulletEnabled val="1"/>
        </dgm:presLayoutVars>
      </dgm:prSet>
      <dgm:spPr/>
    </dgm:pt>
    <dgm:pt modelId="{A56E467E-2006-466E-8178-62298FA10E41}" type="pres">
      <dgm:prSet presAssocID="{604FA078-0D1C-4016-8ED8-7F854D16046E}" presName="sp" presStyleCnt="0"/>
      <dgm:spPr/>
    </dgm:pt>
    <dgm:pt modelId="{6AD8734D-B79D-4A92-8442-88B1BB3B09AD}" type="pres">
      <dgm:prSet presAssocID="{2544D266-E27F-46A5-8FA9-9F7F023E1A7C}" presName="linNode" presStyleCnt="0"/>
      <dgm:spPr/>
    </dgm:pt>
    <dgm:pt modelId="{88B20BCC-C313-4A11-A3EF-4627AD23E699}" type="pres">
      <dgm:prSet presAssocID="{2544D266-E27F-46A5-8FA9-9F7F023E1A7C}" presName="parentText" presStyleLbl="node1" presStyleIdx="3" presStyleCnt="4" custScaleX="103166" custScaleY="118909" custLinFactNeighborX="-2584" custLinFactNeighborY="-7199">
        <dgm:presLayoutVars>
          <dgm:chMax val="1"/>
          <dgm:bulletEnabled val="1"/>
        </dgm:presLayoutVars>
      </dgm:prSet>
      <dgm:spPr/>
    </dgm:pt>
    <dgm:pt modelId="{1860BBEE-6715-4421-A256-AC59DEC40B23}" type="pres">
      <dgm:prSet presAssocID="{2544D266-E27F-46A5-8FA9-9F7F023E1A7C}" presName="descendantText" presStyleLbl="alignAccFollowNode1" presStyleIdx="3" presStyleCnt="4" custScaleX="94886" custScaleY="156861" custLinFactNeighborX="94" custLinFactNeighborY="-9300">
        <dgm:presLayoutVars>
          <dgm:bulletEnabled val="1"/>
        </dgm:presLayoutVars>
      </dgm:prSet>
      <dgm:spPr/>
    </dgm:pt>
  </dgm:ptLst>
  <dgm:cxnLst>
    <dgm:cxn modelId="{E7EB2208-9497-471C-AD34-F97D7BDF1C40}" type="presOf" srcId="{791691D9-2FA8-4DEB-BA89-42A9D79153C0}" destId="{D2CD21B7-327D-4839-B803-E131784BABAB}" srcOrd="0" destOrd="0" presId="urn:microsoft.com/office/officeart/2005/8/layout/vList5"/>
    <dgm:cxn modelId="{6D6F3215-7E62-404A-B08E-078BCC02168B}" type="presOf" srcId="{22E6C940-44D8-49DD-982C-3BA2F5F8DE1C}" destId="{1860BBEE-6715-4421-A256-AC59DEC40B23}" srcOrd="0" destOrd="1" presId="urn:microsoft.com/office/officeart/2005/8/layout/vList5"/>
    <dgm:cxn modelId="{5980BD22-F2C9-45C9-AC61-E00F770CCC44}" type="presOf" srcId="{118EDA20-FA9B-4D6E-B32D-E4D02BFBE946}" destId="{D49BA9EA-C1E2-49B4-8A6E-15FFC576E492}" srcOrd="0" destOrd="1" presId="urn:microsoft.com/office/officeart/2005/8/layout/vList5"/>
    <dgm:cxn modelId="{EC635926-619D-41DF-94FA-2B8FE4CB394F}" type="presOf" srcId="{13D95F6B-88A5-4194-B56B-014D29DB812C}" destId="{76AFB8D3-3C26-44C2-86D9-424E8AC8091B}" srcOrd="0" destOrd="1" presId="urn:microsoft.com/office/officeart/2005/8/layout/vList5"/>
    <dgm:cxn modelId="{30509F27-46AD-4016-BCB3-AB8323089CD7}" type="presOf" srcId="{45441B42-68F1-4696-B374-042706BE3471}" destId="{76AFB8D3-3C26-44C2-86D9-424E8AC8091B}" srcOrd="0" destOrd="0" presId="urn:microsoft.com/office/officeart/2005/8/layout/vList5"/>
    <dgm:cxn modelId="{D9760833-0D08-4890-AB2A-1FE33D97382E}" srcId="{3F7DCF16-67D6-4E5C-A0EF-6FE03BD5DA6A}" destId="{3B9530A0-38C6-4FFD-B590-D5077546C2AC}" srcOrd="0" destOrd="0" parTransId="{2E58709B-AA5F-41FF-854F-2C598083AB6A}" sibTransId="{C9E52AFA-D03D-4653-8F74-FE1D2B424183}"/>
    <dgm:cxn modelId="{A3BC6638-7ED4-4351-81DF-428BA360ADC3}" type="presOf" srcId="{2AB5AC39-0229-451E-9B3A-4ECC4B749C1E}" destId="{D49BA9EA-C1E2-49B4-8A6E-15FFC576E492}" srcOrd="0" destOrd="2" presId="urn:microsoft.com/office/officeart/2005/8/layout/vList5"/>
    <dgm:cxn modelId="{C15D6C3A-37C1-4B29-85ED-A72CC709DB00}" srcId="{C948A04A-E9A0-4879-A322-D1252B287B48}" destId="{13D95F6B-88A5-4194-B56B-014D29DB812C}" srcOrd="1" destOrd="0" parTransId="{B1E2F869-CF21-4BA1-9E19-7A218693D85E}" sibTransId="{2EDB8204-D2E3-4A43-99D3-53FBF2033B65}"/>
    <dgm:cxn modelId="{DC06EB3A-A67D-4242-8426-203FB2AA4043}" type="presOf" srcId="{0EF2673D-485B-4165-B70B-43FA77F3CB8A}" destId="{1860BBEE-6715-4421-A256-AC59DEC40B23}" srcOrd="0" destOrd="0" presId="urn:microsoft.com/office/officeart/2005/8/layout/vList5"/>
    <dgm:cxn modelId="{ED3C4B3B-B3E3-4B83-BA9F-C0AAB27211A0}" srcId="{2544D266-E27F-46A5-8FA9-9F7F023E1A7C}" destId="{22E6C940-44D8-49DD-982C-3BA2F5F8DE1C}" srcOrd="1" destOrd="0" parTransId="{C81D54D1-9903-424C-BF44-8956AB337563}" sibTransId="{A7256884-FE1F-4DB9-92D3-9FBD7689FBC9}"/>
    <dgm:cxn modelId="{774DC73B-2757-4B39-A916-5569889FB988}" srcId="{6DF901EB-25B7-4DC5-A3AF-70F350834E0F}" destId="{ECD6D745-A550-4CA1-9873-5A8DBF93B9FA}" srcOrd="4" destOrd="0" parTransId="{39D25B99-9458-49CD-A911-41ED754541C5}" sibTransId="{97081517-1E8B-4FA0-8FBD-974849ED44E6}"/>
    <dgm:cxn modelId="{E0F6B25D-112B-4A62-AB6C-A7FABA2AF924}" srcId="{791691D9-2FA8-4DEB-BA89-42A9D79153C0}" destId="{3F7DCF16-67D6-4E5C-A0EF-6FE03BD5DA6A}" srcOrd="1" destOrd="0" parTransId="{835969FA-990B-42BC-B716-C4D5683C610E}" sibTransId="{5F0607C1-93B1-4DD8-B644-1EE27389FA5D}"/>
    <dgm:cxn modelId="{C451CA46-0275-46E8-B2AC-07A73AB2F609}" type="presOf" srcId="{C948A04A-E9A0-4879-A322-D1252B287B48}" destId="{5FBDB33E-1D64-4880-93E4-3FD20D64A996}" srcOrd="0" destOrd="0" presId="urn:microsoft.com/office/officeart/2005/8/layout/vList5"/>
    <dgm:cxn modelId="{18DE9669-82D4-42DB-83D0-37E171F3E304}" type="presOf" srcId="{3F7DCF16-67D6-4E5C-A0EF-6FE03BD5DA6A}" destId="{BDD38E13-EC92-49C3-80E2-50593A86A6A5}" srcOrd="0" destOrd="0" presId="urn:microsoft.com/office/officeart/2005/8/layout/vList5"/>
    <dgm:cxn modelId="{3845F26A-748E-4053-A5B7-78E5D5E8AB9F}" srcId="{791691D9-2FA8-4DEB-BA89-42A9D79153C0}" destId="{6DF901EB-25B7-4DC5-A3AF-70F350834E0F}" srcOrd="2" destOrd="0" parTransId="{F8EF159A-1349-4B40-9255-E457ACB1B7B1}" sibTransId="{604FA078-0D1C-4016-8ED8-7F854D16046E}"/>
    <dgm:cxn modelId="{5767E57D-E00B-4816-A0E1-3866C8351399}" srcId="{2544D266-E27F-46A5-8FA9-9F7F023E1A7C}" destId="{0EF2673D-485B-4165-B70B-43FA77F3CB8A}" srcOrd="0" destOrd="0" parTransId="{DD611B9D-353A-448D-AA05-E6EF7167276B}" sibTransId="{AAA1D8A2-B099-48AC-8F09-B62AB3B7CD6C}"/>
    <dgm:cxn modelId="{7320CC89-D0D2-454D-962F-164D9CC93004}" type="presOf" srcId="{3B9530A0-38C6-4FFD-B590-D5077546C2AC}" destId="{23AD141E-01FF-4D33-8544-72CB26042781}" srcOrd="0" destOrd="0" presId="urn:microsoft.com/office/officeart/2005/8/layout/vList5"/>
    <dgm:cxn modelId="{9F3EEB90-03E4-438B-A856-43121AC37925}" srcId="{791691D9-2FA8-4DEB-BA89-42A9D79153C0}" destId="{2544D266-E27F-46A5-8FA9-9F7F023E1A7C}" srcOrd="3" destOrd="0" parTransId="{4EC94744-56DA-4DD0-AAA6-1C36CB029718}" sibTransId="{F69F910E-C8B7-4DFA-A2F8-8CC150E3E08C}"/>
    <dgm:cxn modelId="{742E7A96-2873-4788-BF50-339AA77D6C85}" type="presOf" srcId="{0CD694F2-20F6-4A70-9024-D35E7812B76E}" destId="{D49BA9EA-C1E2-49B4-8A6E-15FFC576E492}" srcOrd="0" destOrd="0" presId="urn:microsoft.com/office/officeart/2005/8/layout/vList5"/>
    <dgm:cxn modelId="{2A9F729B-C944-429D-9A85-B0993341DB65}" type="presOf" srcId="{6ABB036C-8925-4DAF-9C76-2F8990C67DAE}" destId="{1860BBEE-6715-4421-A256-AC59DEC40B23}" srcOrd="0" destOrd="3" presId="urn:microsoft.com/office/officeart/2005/8/layout/vList5"/>
    <dgm:cxn modelId="{3CCCC99C-1703-4AAE-8D4A-572BAA9C2F6A}" srcId="{2544D266-E27F-46A5-8FA9-9F7F023E1A7C}" destId="{064BB105-E7E5-42CB-A0D0-B8D382E820D3}" srcOrd="2" destOrd="0" parTransId="{7A37EA88-EBE2-4E5F-8CFC-0FF662A6AB97}" sibTransId="{9BEE0439-7076-47BE-9D37-58468D7A8306}"/>
    <dgm:cxn modelId="{E7BF84A4-5863-424A-80A0-A8F24615ED95}" type="presOf" srcId="{2544D266-E27F-46A5-8FA9-9F7F023E1A7C}" destId="{88B20BCC-C313-4A11-A3EF-4627AD23E699}" srcOrd="0" destOrd="0" presId="urn:microsoft.com/office/officeart/2005/8/layout/vList5"/>
    <dgm:cxn modelId="{83DE77A7-99EC-4E36-87F5-10D5074EE9FE}" type="presOf" srcId="{ECD6D745-A550-4CA1-9873-5A8DBF93B9FA}" destId="{D49BA9EA-C1E2-49B4-8A6E-15FFC576E492}" srcOrd="0" destOrd="4" presId="urn:microsoft.com/office/officeart/2005/8/layout/vList5"/>
    <dgm:cxn modelId="{5AFA51AA-C69A-46A0-A3BA-6866B1256C06}" type="presOf" srcId="{064BB105-E7E5-42CB-A0D0-B8D382E820D3}" destId="{1860BBEE-6715-4421-A256-AC59DEC40B23}" srcOrd="0" destOrd="2" presId="urn:microsoft.com/office/officeart/2005/8/layout/vList5"/>
    <dgm:cxn modelId="{27BF6FAC-6E14-4CA6-92F2-20E1CD95DF36}" srcId="{6DF901EB-25B7-4DC5-A3AF-70F350834E0F}" destId="{2AB5AC39-0229-451E-9B3A-4ECC4B749C1E}" srcOrd="2" destOrd="0" parTransId="{22FBE248-F39F-4AC0-84D6-AC35B6C5293E}" sibTransId="{580E98F3-7CD3-42DF-AC60-761825E8F02C}"/>
    <dgm:cxn modelId="{348D36BA-BC17-460A-8048-FE052B54CACC}" srcId="{791691D9-2FA8-4DEB-BA89-42A9D79153C0}" destId="{C948A04A-E9A0-4879-A322-D1252B287B48}" srcOrd="0" destOrd="0" parTransId="{151ECFDD-495A-4E03-8C92-506354AB9544}" sibTransId="{4BFE2B7A-7B9C-4E5C-80E1-8B4AF73F92B2}"/>
    <dgm:cxn modelId="{DA9FC2BD-9DE7-4FB4-BCDC-F7F6518E2C0B}" srcId="{6DF901EB-25B7-4DC5-A3AF-70F350834E0F}" destId="{0CD694F2-20F6-4A70-9024-D35E7812B76E}" srcOrd="0" destOrd="0" parTransId="{95A0EDE0-4696-41F4-8173-FD189325D5BA}" sibTransId="{31BE65A5-5697-4710-B3EE-6C0EB8EC16FC}"/>
    <dgm:cxn modelId="{B190B7C2-5ACE-48E1-B225-688366B5C248}" srcId="{6DF901EB-25B7-4DC5-A3AF-70F350834E0F}" destId="{875DA540-CB4B-4DEC-BFE2-EC321BA59CDE}" srcOrd="5" destOrd="0" parTransId="{5243A1BC-934C-4C39-84FB-95C35D017E88}" sibTransId="{50ABF3E7-F65A-4D47-9F96-017ECF4A93E5}"/>
    <dgm:cxn modelId="{BC19B2CA-89DA-408E-A8CF-432997710D0A}" type="presOf" srcId="{823AB96A-274B-4957-88AD-1F968478ABD5}" destId="{D49BA9EA-C1E2-49B4-8A6E-15FFC576E492}" srcOrd="0" destOrd="3" presId="urn:microsoft.com/office/officeart/2005/8/layout/vList5"/>
    <dgm:cxn modelId="{B32742CE-A568-4560-8A2E-6E61B4ADC868}" type="presOf" srcId="{875DA540-CB4B-4DEC-BFE2-EC321BA59CDE}" destId="{D49BA9EA-C1E2-49B4-8A6E-15FFC576E492}" srcOrd="0" destOrd="5" presId="urn:microsoft.com/office/officeart/2005/8/layout/vList5"/>
    <dgm:cxn modelId="{8189CADF-E8A5-4C6F-B612-2F9EB6F1E6D9}" srcId="{6DF901EB-25B7-4DC5-A3AF-70F350834E0F}" destId="{118EDA20-FA9B-4D6E-B32D-E4D02BFBE946}" srcOrd="1" destOrd="0" parTransId="{C1208FE8-1F75-4956-91CD-CA065D625794}" sibTransId="{EDFBFFED-3A3C-4508-AA23-63901E28B508}"/>
    <dgm:cxn modelId="{C6A785E4-1CE6-4200-8D73-4750C672D23D}" srcId="{6DF901EB-25B7-4DC5-A3AF-70F350834E0F}" destId="{823AB96A-274B-4957-88AD-1F968478ABD5}" srcOrd="3" destOrd="0" parTransId="{FCFEBA99-87AB-4D1D-8DA7-B52F43BC01A3}" sibTransId="{C833EAA2-6E8C-4703-8C0D-060EBEF38CFC}"/>
    <dgm:cxn modelId="{63EE59F0-EC6E-4053-8FEF-FB0CEAE92514}" srcId="{2544D266-E27F-46A5-8FA9-9F7F023E1A7C}" destId="{6ABB036C-8925-4DAF-9C76-2F8990C67DAE}" srcOrd="3" destOrd="0" parTransId="{17E6986F-BCD3-4CBA-9D00-BA96C579834C}" sibTransId="{51212F2A-F03F-4647-BEF3-BC2CF78A59DB}"/>
    <dgm:cxn modelId="{B8053AF8-7A02-491F-925C-E43AB05CBF1F}" srcId="{C948A04A-E9A0-4879-A322-D1252B287B48}" destId="{45441B42-68F1-4696-B374-042706BE3471}" srcOrd="0" destOrd="0" parTransId="{A442CB37-229C-471F-B4E8-1E5D00190985}" sibTransId="{1FDE10D3-7105-4055-88DD-2EE431D62CBA}"/>
    <dgm:cxn modelId="{E9A09AFC-8645-449A-A1CA-2C4F90AA1A86}" type="presOf" srcId="{6DF901EB-25B7-4DC5-A3AF-70F350834E0F}" destId="{74B1E650-E559-4939-9239-165DE04341A6}" srcOrd="0" destOrd="0" presId="urn:microsoft.com/office/officeart/2005/8/layout/vList5"/>
    <dgm:cxn modelId="{F288E936-6AA7-4D52-BFC8-9F5F32F0C479}" type="presParOf" srcId="{D2CD21B7-327D-4839-B803-E131784BABAB}" destId="{BDC9C1E8-1739-4ECC-8BF4-BD1C919750FC}" srcOrd="0" destOrd="0" presId="urn:microsoft.com/office/officeart/2005/8/layout/vList5"/>
    <dgm:cxn modelId="{C16EDE3F-4AAC-427A-90FF-F5E49F2762D4}" type="presParOf" srcId="{BDC9C1E8-1739-4ECC-8BF4-BD1C919750FC}" destId="{5FBDB33E-1D64-4880-93E4-3FD20D64A996}" srcOrd="0" destOrd="0" presId="urn:microsoft.com/office/officeart/2005/8/layout/vList5"/>
    <dgm:cxn modelId="{AC93C5C1-EECC-44DD-83E5-7F1DC658A818}" type="presParOf" srcId="{BDC9C1E8-1739-4ECC-8BF4-BD1C919750FC}" destId="{76AFB8D3-3C26-44C2-86D9-424E8AC8091B}" srcOrd="1" destOrd="0" presId="urn:microsoft.com/office/officeart/2005/8/layout/vList5"/>
    <dgm:cxn modelId="{B1ECE936-A88C-459C-8800-0D5E45B0061C}" type="presParOf" srcId="{D2CD21B7-327D-4839-B803-E131784BABAB}" destId="{54908B8C-4137-4476-8377-733E0DDE7572}" srcOrd="1" destOrd="0" presId="urn:microsoft.com/office/officeart/2005/8/layout/vList5"/>
    <dgm:cxn modelId="{41A259F5-CA1D-4467-AFA3-D89473F25D1D}" type="presParOf" srcId="{D2CD21B7-327D-4839-B803-E131784BABAB}" destId="{664F5F39-CB38-43ED-98CB-8341364E8F90}" srcOrd="2" destOrd="0" presId="urn:microsoft.com/office/officeart/2005/8/layout/vList5"/>
    <dgm:cxn modelId="{FC29CDE2-7C5D-484D-B955-51AE20370EDF}" type="presParOf" srcId="{664F5F39-CB38-43ED-98CB-8341364E8F90}" destId="{BDD38E13-EC92-49C3-80E2-50593A86A6A5}" srcOrd="0" destOrd="0" presId="urn:microsoft.com/office/officeart/2005/8/layout/vList5"/>
    <dgm:cxn modelId="{36288D16-8FB4-4EAC-8DD7-772F4CA9FDF1}" type="presParOf" srcId="{664F5F39-CB38-43ED-98CB-8341364E8F90}" destId="{23AD141E-01FF-4D33-8544-72CB26042781}" srcOrd="1" destOrd="0" presId="urn:microsoft.com/office/officeart/2005/8/layout/vList5"/>
    <dgm:cxn modelId="{59BF4040-5719-4D35-A47D-6D2E177BFD7E}" type="presParOf" srcId="{D2CD21B7-327D-4839-B803-E131784BABAB}" destId="{1DBFE093-6D4E-4358-B13B-76BAF8BA8FC8}" srcOrd="3" destOrd="0" presId="urn:microsoft.com/office/officeart/2005/8/layout/vList5"/>
    <dgm:cxn modelId="{33751513-C75A-4D1E-AB3A-436F1ECDAEE2}" type="presParOf" srcId="{D2CD21B7-327D-4839-B803-E131784BABAB}" destId="{0C4C5754-603C-471E-A3DA-0D932A90752B}" srcOrd="4" destOrd="0" presId="urn:microsoft.com/office/officeart/2005/8/layout/vList5"/>
    <dgm:cxn modelId="{C6A86C88-4A01-4D58-9897-15B91A290EC1}" type="presParOf" srcId="{0C4C5754-603C-471E-A3DA-0D932A90752B}" destId="{74B1E650-E559-4939-9239-165DE04341A6}" srcOrd="0" destOrd="0" presId="urn:microsoft.com/office/officeart/2005/8/layout/vList5"/>
    <dgm:cxn modelId="{1E0750F5-E169-4D73-A240-92F568929930}" type="presParOf" srcId="{0C4C5754-603C-471E-A3DA-0D932A90752B}" destId="{D49BA9EA-C1E2-49B4-8A6E-15FFC576E492}" srcOrd="1" destOrd="0" presId="urn:microsoft.com/office/officeart/2005/8/layout/vList5"/>
    <dgm:cxn modelId="{C7002EC9-2DD0-4D72-8BC3-013EBE78ECC9}" type="presParOf" srcId="{D2CD21B7-327D-4839-B803-E131784BABAB}" destId="{A56E467E-2006-466E-8178-62298FA10E41}" srcOrd="5" destOrd="0" presId="urn:microsoft.com/office/officeart/2005/8/layout/vList5"/>
    <dgm:cxn modelId="{1F72ADFE-24B0-4E1A-B72A-C8654D6E6457}" type="presParOf" srcId="{D2CD21B7-327D-4839-B803-E131784BABAB}" destId="{6AD8734D-B79D-4A92-8442-88B1BB3B09AD}" srcOrd="6" destOrd="0" presId="urn:microsoft.com/office/officeart/2005/8/layout/vList5"/>
    <dgm:cxn modelId="{8D61EDC5-2AE5-4F70-8480-B27AC243C005}" type="presParOf" srcId="{6AD8734D-B79D-4A92-8442-88B1BB3B09AD}" destId="{88B20BCC-C313-4A11-A3EF-4627AD23E699}" srcOrd="0" destOrd="0" presId="urn:microsoft.com/office/officeart/2005/8/layout/vList5"/>
    <dgm:cxn modelId="{BB50EB4F-963D-46FB-B989-D8448DEFED70}" type="presParOf" srcId="{6AD8734D-B79D-4A92-8442-88B1BB3B09AD}" destId="{1860BBEE-6715-4421-A256-AC59DEC40B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D96B9-6E24-4AE2-BAAA-75496E0E7637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960A80D4-0FDA-4600-B9C1-6D8E892202C1}">
      <dgm:prSet phldrT="[Text]" custT="1"/>
      <dgm:spPr/>
      <dgm:t>
        <a:bodyPr/>
        <a:lstStyle/>
        <a:p>
          <a:pPr algn="ctr"/>
          <a:r>
            <a:rPr lang="th-TH" sz="2200" b="1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6. บริการไตวายเรื้อรัง </a:t>
          </a:r>
        </a:p>
        <a:p>
          <a:pPr algn="ctr"/>
          <a:r>
            <a:rPr lang="en-US" sz="2200" b="1" i="0" u="none" strike="noStrike"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1,250 </a:t>
          </a:r>
          <a:r>
            <a:rPr lang="th-TH" sz="2200" b="1" i="0" u="none" strike="noStrike"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  <a:endParaRPr lang="th-TH" sz="22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2F349D9B-3DBC-420C-971A-4B10B15E7A7B}" type="parTrans" cxnId="{58260257-0FE7-4949-85E1-8B88331D8653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F177223F-4924-4997-AB79-5B358362D755}" type="sibTrans" cxnId="{58260257-0FE7-4949-85E1-8B88331D8653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286FE8A5-D971-4D56-8985-A1999783D3BB}">
      <dgm:prSet phldrT="[Text]" custT="1"/>
      <dgm:spPr/>
      <dgm:t>
        <a:bodyPr/>
        <a:lstStyle/>
        <a:p>
          <a:r>
            <a:rPr lang="th-TH" sz="23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บริการฟอกเลือดด้วยเครื่องไตเทียม </a:t>
          </a:r>
          <a:r>
            <a:rPr lang="en-US" sz="23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(HD)</a:t>
          </a:r>
          <a:endParaRPr lang="th-TH" sz="23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ED979669-3D71-41C3-A00D-06FBA9C1A436}" type="parTrans" cxnId="{2C0B3678-8036-4FD9-A9C8-CA97D5E1B523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D3169886-929C-477D-B14F-101C64685847}" type="sibTrans" cxnId="{2C0B3678-8036-4FD9-A9C8-CA97D5E1B523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7E39B571-99A4-4E84-BD71-2E4155052F86}">
      <dgm:prSet phldrT="[Text]" custT="1"/>
      <dgm:spPr/>
      <dgm:t>
        <a:bodyPr/>
        <a:lstStyle/>
        <a:p>
          <a:r>
            <a:rPr lang="th-TH" sz="2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7. บริการ </a:t>
          </a:r>
          <a:r>
            <a:rPr lang="en-US" sz="2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COVID-19</a:t>
          </a:r>
        </a:p>
        <a:p>
          <a:r>
            <a:rPr lang="en-US" sz="2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89,800 </a:t>
          </a:r>
          <a:r>
            <a:rPr lang="th-TH" sz="2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</a:p>
      </dgm:t>
    </dgm:pt>
    <dgm:pt modelId="{2CD30FFD-2AD7-4F89-8263-9C9410092320}" type="parTrans" cxnId="{491A82B7-84E9-4384-A822-793FC9C3D0FC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7D3A3B80-49FE-434A-98A9-0379B4F355A8}" type="sibTrans" cxnId="{491A82B7-84E9-4384-A822-793FC9C3D0FC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D0D5FC2B-E0B8-4F12-8EC5-AD23F3344522}">
      <dgm:prSet phldrT="[Text]" custT="1"/>
      <dgm:spPr/>
      <dgm:t>
        <a:bodyPr/>
        <a:lstStyle/>
        <a:p>
          <a:r>
            <a:rPr lang="th-TH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ตรวจคัดกรอง</a:t>
          </a:r>
        </a:p>
      </dgm:t>
    </dgm:pt>
    <dgm:pt modelId="{893CCB54-EEC8-4B0B-83D1-FF7D42A793BF}" type="parTrans" cxnId="{577ACC06-1F62-4939-AC9A-643899BB257D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7BC7F6BA-72F2-4689-AAAE-A96F0957BD2A}" type="sibTrans" cxnId="{577ACC06-1F62-4939-AC9A-643899BB257D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AF6F4DBA-F99F-4E7C-AA53-875665505669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th-TH" sz="22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8. บริการควบคุม ป้องกัน </a:t>
          </a:r>
        </a:p>
        <a:p>
          <a:pPr algn="ctr">
            <a:spcAft>
              <a:spcPts val="0"/>
            </a:spcAft>
          </a:pPr>
          <a:r>
            <a:rPr lang="th-TH" sz="22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และรักษาโรคเรื้อรัง </a:t>
          </a:r>
        </a:p>
        <a:p>
          <a:pPr algn="ctr">
            <a:spcAft>
              <a:spcPts val="0"/>
            </a:spcAft>
          </a:pPr>
          <a:r>
            <a:rPr lang="th-TH" sz="22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300  ฉบับ</a:t>
          </a:r>
        </a:p>
      </dgm:t>
    </dgm:pt>
    <dgm:pt modelId="{21EF0537-F5C9-4760-A1A7-6A8B042EA3C9}" type="parTrans" cxnId="{70DA86C3-5A05-4780-AABA-01C99BA3D3A6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5460F573-1821-4FDD-8C37-EF7BD7A9B275}" type="sibTrans" cxnId="{70DA86C3-5A05-4780-AABA-01C99BA3D3A6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98E2140D-815D-466A-84C1-42D876FF0B10}">
      <dgm:prSet phldrT="[Text]" custT="1"/>
      <dgm:spPr/>
      <dgm:t>
        <a:bodyPr/>
        <a:lstStyle/>
        <a:p>
          <a:r>
            <a:rPr lang="en-US" sz="2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DM type I </a:t>
          </a:r>
          <a:r>
            <a:rPr lang="th-TH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ร่วมกับสมาคมโรคเบาหวาน ลงกำกับคุณภาพ</a:t>
          </a:r>
          <a:endParaRPr lang="th-TH" sz="24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69B315EB-A6AC-435D-92AA-B61215C7EC74}" type="parTrans" cxnId="{B4B0FBD2-E745-4B26-B1A9-0A1CFFF53404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85126554-CC10-482B-BD3A-91C46C7C2821}" type="sibTrans" cxnId="{B4B0FBD2-E745-4B26-B1A9-0A1CFFF53404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B34E8E8A-4CB3-4D6D-A0F1-9D27ACEF41F8}">
      <dgm:prSet custT="1"/>
      <dgm:spPr/>
      <dgm:t>
        <a:bodyPr/>
        <a:lstStyle/>
        <a:p>
          <a:r>
            <a:rPr lang="th-TH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การกักกันโรค (</a:t>
          </a:r>
          <a:r>
            <a:rPr lang="en-US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Hospital Quarantine)</a:t>
          </a:r>
          <a:endParaRPr lang="th-TH" sz="20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D011C6BA-BA5D-412F-B96F-8B931016DA51}" type="parTrans" cxnId="{2F50B3B6-8877-4F2D-88A8-C4684D698D02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307E0B53-C26F-4D8C-8230-4AB76E57789E}" type="sibTrans" cxnId="{2F50B3B6-8877-4F2D-88A8-C4684D698D02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9327CA7E-8B56-407E-840A-46AE7D3F6934}">
      <dgm:prSet custT="1"/>
      <dgm:spPr/>
      <dgm:t>
        <a:bodyPr/>
        <a:lstStyle/>
        <a:p>
          <a:r>
            <a:rPr lang="en-US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UCEP-COVID</a:t>
          </a:r>
          <a:endParaRPr lang="th-TH" sz="20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3B5D1805-F3C2-4AB7-9CDE-6DA423C7EF7B}" type="parTrans" cxnId="{4D9D4903-D75C-4FBB-88C0-5D10E0768B7E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D47EB84A-1C1E-403F-AE45-93868ACCB161}" type="sibTrans" cxnId="{4D9D4903-D75C-4FBB-88C0-5D10E0768B7E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0D972304-1B01-4316-B79D-5D6AED93C8FD}">
      <dgm:prSet custT="1"/>
      <dgm:spPr/>
      <dgm:t>
        <a:bodyPr/>
        <a:lstStyle/>
        <a:p>
          <a:r>
            <a:rPr lang="th-TH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ค่าบริการ </a:t>
          </a:r>
          <a:r>
            <a:rPr lang="en-US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IP/ IPPUI /cohort ward / Hospital /home Isolation /</a:t>
          </a:r>
          <a:endParaRPr lang="th-TH" sz="20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65585204-35B4-437B-92C8-3028AC60ACCB}" type="parTrans" cxnId="{66E69A90-2180-4E68-B168-AF4DA4BAAC61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8A2976E7-02C3-43F1-9AAD-D7AF8547AED2}" type="sibTrans" cxnId="{66E69A90-2180-4E68-B168-AF4DA4BAAC61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4E5596E6-E10F-49DF-9430-7B98F640B571}">
      <dgm:prSet custT="1"/>
      <dgm:spPr/>
      <dgm:t>
        <a:bodyPr/>
        <a:lstStyle/>
        <a:p>
          <a:r>
            <a:rPr lang="th-TH" sz="2400" b="1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5. บริการฟื้นฟู</a:t>
          </a:r>
        </a:p>
        <a:p>
          <a:r>
            <a:rPr lang="en-US" sz="2400" b="1" i="0" u="none" strike="noStrike"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55,450 </a:t>
          </a:r>
          <a:r>
            <a:rPr lang="th-TH" sz="2400" b="1" i="0" u="none" strike="noStrike"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  <a:endParaRPr lang="th-TH" sz="24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4823E084-9D04-4931-BD6B-6E02D79CA44E}" type="parTrans" cxnId="{F2303AA9-B5F0-47FB-B363-35B72E1AB4D4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32C786EA-6C72-45EE-B2AD-2914DB3AC7BC}" type="sibTrans" cxnId="{F2303AA9-B5F0-47FB-B363-35B72E1AB4D4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152AB4F1-C6EA-420B-9B08-A85AE075E131}">
      <dgm:prSet custT="1"/>
      <dgm:spPr/>
      <dgm:t>
        <a:bodyPr/>
        <a:lstStyle/>
        <a:p>
          <a:r>
            <a:rPr lang="th-TH" sz="2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อุปกรณ์ผู้พิการ</a:t>
          </a:r>
        </a:p>
      </dgm:t>
    </dgm:pt>
    <dgm:pt modelId="{F550A25F-E560-47BB-AA49-D425A8C0987F}" type="parTrans" cxnId="{3E681C78-58E6-4640-B836-56DAE92E8E83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721E6F65-C47E-44AE-8FD8-E9F965858BAA}" type="sibTrans" cxnId="{3E681C78-58E6-4640-B836-56DAE92E8E83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E7CA96A4-B17D-4FE0-B1E5-F37C094C48AA}">
      <dgm:prSet custT="1"/>
      <dgm:spPr/>
      <dgm:t>
        <a:bodyPr/>
        <a:lstStyle/>
        <a:p>
          <a:r>
            <a:rPr lang="th-TH" sz="2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บริการฟื้นฟู</a:t>
          </a:r>
          <a:endParaRPr lang="th-TH" sz="28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12A878BD-99BB-49AE-81EA-48CCCF7FDBEB}" type="parTrans" cxnId="{CC0AC4C7-5E40-4A22-9904-37AF2778D3FA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0B1DEB15-792F-40BB-91E9-A02C91AAB087}" type="sibTrans" cxnId="{CC0AC4C7-5E40-4A22-9904-37AF2778D3FA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0179DA15-B55D-4EB9-BE93-87C2B90BE06F}">
      <dgm:prSet custT="1"/>
      <dgm:spPr/>
      <dgm:t>
        <a:bodyPr/>
        <a:lstStyle/>
        <a:p>
          <a:r>
            <a:rPr lang="th-TH" sz="22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9.</a:t>
          </a:r>
          <a:r>
            <a:rPr lang="en-US" sz="22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OPLG 7,000 </a:t>
          </a:r>
          <a:r>
            <a:rPr lang="th-TH" sz="22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</a:p>
      </dgm:t>
    </dgm:pt>
    <dgm:pt modelId="{15AC3EF9-8334-4885-9339-8AADD354B82E}" type="parTrans" cxnId="{3F8707CA-EC9C-44A3-A648-921FD742DEE9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D63DA00C-8661-4E4D-8504-708F2ADEBEA5}" type="sibTrans" cxnId="{3F8707CA-EC9C-44A3-A648-921FD742DEE9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7FD979A6-FEAF-4FB6-9653-A963FA23CFF1}">
      <dgm:prSet custT="1"/>
      <dgm:spPr/>
      <dgm:t>
        <a:bodyPr/>
        <a:lstStyle/>
        <a:p>
          <a:r>
            <a:rPr lang="th-TH" sz="22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ตรวจสอบผู้ป่วยนอกสิทธิ อปท.</a:t>
          </a:r>
        </a:p>
      </dgm:t>
    </dgm:pt>
    <dgm:pt modelId="{0E304CA1-C4F5-43F9-A520-F79B13F090A3}" type="parTrans" cxnId="{7C4BCB0B-47A0-4000-A5BD-95DC7C737398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6A197774-9B39-41D0-8BED-B59C86A71C40}" type="sibTrans" cxnId="{7C4BCB0B-47A0-4000-A5BD-95DC7C737398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6D64BB2C-9DEA-4812-AA09-7E4375415D41}">
      <dgm:prSet custT="1"/>
      <dgm:spPr/>
      <dgm:t>
        <a:bodyPr/>
        <a:lstStyle/>
        <a:p>
          <a:r>
            <a:rPr lang="en-US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HI /CI</a:t>
          </a:r>
          <a:endParaRPr lang="th-TH" sz="2000" b="1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4A8D1522-077C-41B4-92FA-9F2DBFBD7243}" type="parTrans" cxnId="{80510D62-9403-42F4-9AC7-A33E9C1243D3}">
      <dgm:prSet/>
      <dgm:spPr/>
      <dgm:t>
        <a:bodyPr/>
        <a:lstStyle/>
        <a:p>
          <a:endParaRPr lang="th-TH"/>
        </a:p>
      </dgm:t>
    </dgm:pt>
    <dgm:pt modelId="{ACF97AF7-C5DA-4742-A632-7F72A07860AE}" type="sibTrans" cxnId="{80510D62-9403-42F4-9AC7-A33E9C1243D3}">
      <dgm:prSet/>
      <dgm:spPr/>
      <dgm:t>
        <a:bodyPr/>
        <a:lstStyle/>
        <a:p>
          <a:endParaRPr lang="th-TH"/>
        </a:p>
      </dgm:t>
    </dgm:pt>
    <dgm:pt modelId="{B4EF5460-5520-498D-8A88-8E25AB75BA7F}" type="pres">
      <dgm:prSet presAssocID="{427D96B9-6E24-4AE2-BAAA-75496E0E7637}" presName="Name0" presStyleCnt="0">
        <dgm:presLayoutVars>
          <dgm:dir/>
          <dgm:animLvl val="lvl"/>
          <dgm:resizeHandles val="exact"/>
        </dgm:presLayoutVars>
      </dgm:prSet>
      <dgm:spPr/>
    </dgm:pt>
    <dgm:pt modelId="{6423D154-8016-4AD7-BAA7-7E299889C23E}" type="pres">
      <dgm:prSet presAssocID="{4E5596E6-E10F-49DF-9430-7B98F640B571}" presName="linNode" presStyleCnt="0"/>
      <dgm:spPr/>
    </dgm:pt>
    <dgm:pt modelId="{C2F5B3FD-78BE-45B6-9955-48F06AB187EA}" type="pres">
      <dgm:prSet presAssocID="{4E5596E6-E10F-49DF-9430-7B98F640B571}" presName="parentText" presStyleLbl="node1" presStyleIdx="0" presStyleCnt="5" custScaleY="69285" custLinFactNeighborX="0" custLinFactNeighborY="-8767">
        <dgm:presLayoutVars>
          <dgm:chMax val="1"/>
          <dgm:bulletEnabled val="1"/>
        </dgm:presLayoutVars>
      </dgm:prSet>
      <dgm:spPr/>
    </dgm:pt>
    <dgm:pt modelId="{368E4978-BCD5-4279-93AD-186461B4D945}" type="pres">
      <dgm:prSet presAssocID="{4E5596E6-E10F-49DF-9430-7B98F640B571}" presName="descendantText" presStyleLbl="alignAccFollowNode1" presStyleIdx="0" presStyleCnt="5" custScaleX="99128" custScaleY="78557">
        <dgm:presLayoutVars>
          <dgm:bulletEnabled val="1"/>
        </dgm:presLayoutVars>
      </dgm:prSet>
      <dgm:spPr/>
    </dgm:pt>
    <dgm:pt modelId="{943DE8A2-4F80-4ABB-AD8A-65E56A285112}" type="pres">
      <dgm:prSet presAssocID="{32C786EA-6C72-45EE-B2AD-2914DB3AC7BC}" presName="sp" presStyleCnt="0"/>
      <dgm:spPr/>
    </dgm:pt>
    <dgm:pt modelId="{7067DEC1-519D-4587-BA36-BF0290D3A3BA}" type="pres">
      <dgm:prSet presAssocID="{960A80D4-0FDA-4600-B9C1-6D8E892202C1}" presName="linNode" presStyleCnt="0"/>
      <dgm:spPr/>
    </dgm:pt>
    <dgm:pt modelId="{9305279A-1331-469C-9723-448127206816}" type="pres">
      <dgm:prSet presAssocID="{960A80D4-0FDA-4600-B9C1-6D8E892202C1}" presName="parentText" presStyleLbl="node1" presStyleIdx="1" presStyleCnt="5" custScaleX="100768" custScaleY="54478">
        <dgm:presLayoutVars>
          <dgm:chMax val="1"/>
          <dgm:bulletEnabled val="1"/>
        </dgm:presLayoutVars>
      </dgm:prSet>
      <dgm:spPr/>
    </dgm:pt>
    <dgm:pt modelId="{E49BD20A-838F-4E5E-B7D8-D7418C78D801}" type="pres">
      <dgm:prSet presAssocID="{960A80D4-0FDA-4600-B9C1-6D8E892202C1}" presName="descendantText" presStyleLbl="alignAccFollowNode1" presStyleIdx="1" presStyleCnt="5" custScaleX="100447" custScaleY="65241" custLinFactNeighborX="0" custLinFactNeighborY="-885">
        <dgm:presLayoutVars>
          <dgm:bulletEnabled val="1"/>
        </dgm:presLayoutVars>
      </dgm:prSet>
      <dgm:spPr/>
    </dgm:pt>
    <dgm:pt modelId="{6B155836-C2E7-427B-BF22-9AA102DFC647}" type="pres">
      <dgm:prSet presAssocID="{F177223F-4924-4997-AB79-5B358362D755}" presName="sp" presStyleCnt="0"/>
      <dgm:spPr/>
    </dgm:pt>
    <dgm:pt modelId="{2E962728-7C52-4C3C-A288-E7476731EFC9}" type="pres">
      <dgm:prSet presAssocID="{7E39B571-99A4-4E84-BD71-2E4155052F86}" presName="linNode" presStyleCnt="0"/>
      <dgm:spPr/>
    </dgm:pt>
    <dgm:pt modelId="{8F5FCCA3-7503-48BB-8217-12B4BAEABB7E}" type="pres">
      <dgm:prSet presAssocID="{7E39B571-99A4-4E84-BD71-2E4155052F86}" presName="parentText" presStyleLbl="node1" presStyleIdx="2" presStyleCnt="5" custScaleX="103131" custScaleY="148657">
        <dgm:presLayoutVars>
          <dgm:chMax val="1"/>
          <dgm:bulletEnabled val="1"/>
        </dgm:presLayoutVars>
      </dgm:prSet>
      <dgm:spPr/>
    </dgm:pt>
    <dgm:pt modelId="{8399AE03-2719-4AAD-B2B6-B101D3E262BB}" type="pres">
      <dgm:prSet presAssocID="{7E39B571-99A4-4E84-BD71-2E4155052F86}" presName="descendantText" presStyleLbl="alignAccFollowNode1" presStyleIdx="2" presStyleCnt="5" custScaleY="180163">
        <dgm:presLayoutVars>
          <dgm:bulletEnabled val="1"/>
        </dgm:presLayoutVars>
      </dgm:prSet>
      <dgm:spPr/>
    </dgm:pt>
    <dgm:pt modelId="{27940F3C-4506-4012-99EF-BD882E22FCBB}" type="pres">
      <dgm:prSet presAssocID="{7D3A3B80-49FE-434A-98A9-0379B4F355A8}" presName="sp" presStyleCnt="0"/>
      <dgm:spPr/>
    </dgm:pt>
    <dgm:pt modelId="{54F7458A-2AFF-42AF-A155-C61FA012E211}" type="pres">
      <dgm:prSet presAssocID="{AF6F4DBA-F99F-4E7C-AA53-875665505669}" presName="linNode" presStyleCnt="0"/>
      <dgm:spPr/>
    </dgm:pt>
    <dgm:pt modelId="{2D0FC699-F8C2-41E5-9037-1A10E98B4D6E}" type="pres">
      <dgm:prSet presAssocID="{AF6F4DBA-F99F-4E7C-AA53-875665505669}" presName="parentText" presStyleLbl="node1" presStyleIdx="3" presStyleCnt="5" custScaleX="114603" custScaleY="74549" custLinFactNeighborX="-5" custLinFactNeighborY="-2762">
        <dgm:presLayoutVars>
          <dgm:chMax val="1"/>
          <dgm:bulletEnabled val="1"/>
        </dgm:presLayoutVars>
      </dgm:prSet>
      <dgm:spPr/>
    </dgm:pt>
    <dgm:pt modelId="{9801FABE-9DAF-4F09-904B-89C6AACDE3CA}" type="pres">
      <dgm:prSet presAssocID="{AF6F4DBA-F99F-4E7C-AA53-875665505669}" presName="descendantText" presStyleLbl="alignAccFollowNode1" presStyleIdx="3" presStyleCnt="5" custScaleX="106976" custScaleY="64733" custLinFactNeighborX="64" custLinFactNeighborY="-2847">
        <dgm:presLayoutVars>
          <dgm:bulletEnabled val="1"/>
        </dgm:presLayoutVars>
      </dgm:prSet>
      <dgm:spPr/>
    </dgm:pt>
    <dgm:pt modelId="{ADAB7262-4B2C-481B-A5DD-A7B54BF30ED5}" type="pres">
      <dgm:prSet presAssocID="{5460F573-1821-4FDD-8C37-EF7BD7A9B275}" presName="sp" presStyleCnt="0"/>
      <dgm:spPr/>
    </dgm:pt>
    <dgm:pt modelId="{1E398EBA-9B96-4B51-AA19-18A6849B051C}" type="pres">
      <dgm:prSet presAssocID="{0179DA15-B55D-4EB9-BE93-87C2B90BE06F}" presName="linNode" presStyleCnt="0"/>
      <dgm:spPr/>
    </dgm:pt>
    <dgm:pt modelId="{01DA1AF2-BCA3-4E7C-BB15-2070F1FA3FFB}" type="pres">
      <dgm:prSet presAssocID="{0179DA15-B55D-4EB9-BE93-87C2B90BE06F}" presName="parentText" presStyleLbl="node1" presStyleIdx="4" presStyleCnt="5" custScaleX="114213" custScaleY="27569" custLinFactNeighborY="-3695">
        <dgm:presLayoutVars>
          <dgm:chMax val="1"/>
          <dgm:bulletEnabled val="1"/>
        </dgm:presLayoutVars>
      </dgm:prSet>
      <dgm:spPr/>
    </dgm:pt>
    <dgm:pt modelId="{38DA66C1-36AA-4BDC-9C0F-8B660742F86F}" type="pres">
      <dgm:prSet presAssocID="{0179DA15-B55D-4EB9-BE93-87C2B90BE06F}" presName="descendantText" presStyleLbl="alignAccFollowNode1" presStyleIdx="4" presStyleCnt="5" custScaleY="32847" custLinFactNeighborX="23" custLinFactNeighborY="-11207">
        <dgm:presLayoutVars>
          <dgm:bulletEnabled val="1"/>
        </dgm:presLayoutVars>
      </dgm:prSet>
      <dgm:spPr/>
    </dgm:pt>
  </dgm:ptLst>
  <dgm:cxnLst>
    <dgm:cxn modelId="{4D9D4903-D75C-4FBB-88C0-5D10E0768B7E}" srcId="{7E39B571-99A4-4E84-BD71-2E4155052F86}" destId="{9327CA7E-8B56-407E-840A-46AE7D3F6934}" srcOrd="2" destOrd="0" parTransId="{3B5D1805-F3C2-4AB7-9CDE-6DA423C7EF7B}" sibTransId="{D47EB84A-1C1E-403F-AE45-93868ACCB161}"/>
    <dgm:cxn modelId="{577ACC06-1F62-4939-AC9A-643899BB257D}" srcId="{7E39B571-99A4-4E84-BD71-2E4155052F86}" destId="{D0D5FC2B-E0B8-4F12-8EC5-AD23F3344522}" srcOrd="0" destOrd="0" parTransId="{893CCB54-EEC8-4B0B-83D1-FF7D42A793BF}" sibTransId="{7BC7F6BA-72F2-4689-AAAE-A96F0957BD2A}"/>
    <dgm:cxn modelId="{782F210B-9BF8-49F6-A6B2-42DDB3B44B11}" type="presOf" srcId="{9327CA7E-8B56-407E-840A-46AE7D3F6934}" destId="{8399AE03-2719-4AAD-B2B6-B101D3E262BB}" srcOrd="0" destOrd="2" presId="urn:microsoft.com/office/officeart/2005/8/layout/vList5"/>
    <dgm:cxn modelId="{7C4BCB0B-47A0-4000-A5BD-95DC7C737398}" srcId="{0179DA15-B55D-4EB9-BE93-87C2B90BE06F}" destId="{7FD979A6-FEAF-4FB6-9653-A963FA23CFF1}" srcOrd="0" destOrd="0" parTransId="{0E304CA1-C4F5-43F9-A520-F79B13F090A3}" sibTransId="{6A197774-9B39-41D0-8BED-B59C86A71C40}"/>
    <dgm:cxn modelId="{22DB3314-0319-4353-A642-1BC95A0E7DD3}" type="presOf" srcId="{7FD979A6-FEAF-4FB6-9653-A963FA23CFF1}" destId="{38DA66C1-36AA-4BDC-9C0F-8B660742F86F}" srcOrd="0" destOrd="0" presId="urn:microsoft.com/office/officeart/2005/8/layout/vList5"/>
    <dgm:cxn modelId="{9136D919-D0F7-44DB-95C8-85D31239AB6A}" type="presOf" srcId="{0179DA15-B55D-4EB9-BE93-87C2B90BE06F}" destId="{01DA1AF2-BCA3-4E7C-BB15-2070F1FA3FFB}" srcOrd="0" destOrd="0" presId="urn:microsoft.com/office/officeart/2005/8/layout/vList5"/>
    <dgm:cxn modelId="{2094CD28-A61C-482D-B4CC-EA5621112C91}" type="presOf" srcId="{7E39B571-99A4-4E84-BD71-2E4155052F86}" destId="{8F5FCCA3-7503-48BB-8217-12B4BAEABB7E}" srcOrd="0" destOrd="0" presId="urn:microsoft.com/office/officeart/2005/8/layout/vList5"/>
    <dgm:cxn modelId="{80510D62-9403-42F4-9AC7-A33E9C1243D3}" srcId="{7E39B571-99A4-4E84-BD71-2E4155052F86}" destId="{6D64BB2C-9DEA-4812-AA09-7E4375415D41}" srcOrd="4" destOrd="0" parTransId="{4A8D1522-077C-41B4-92FA-9F2DBFBD7243}" sibTransId="{ACF97AF7-C5DA-4742-A632-7F72A07860AE}"/>
    <dgm:cxn modelId="{616E6E66-F004-4D6A-B59C-DF7370F9125F}" type="presOf" srcId="{286FE8A5-D971-4D56-8985-A1999783D3BB}" destId="{E49BD20A-838F-4E5E-B7D8-D7418C78D801}" srcOrd="0" destOrd="0" presId="urn:microsoft.com/office/officeart/2005/8/layout/vList5"/>
    <dgm:cxn modelId="{7852F648-9DEF-4BC7-A737-0D9BF76D4B8E}" type="presOf" srcId="{960A80D4-0FDA-4600-B9C1-6D8E892202C1}" destId="{9305279A-1331-469C-9723-448127206816}" srcOrd="0" destOrd="0" presId="urn:microsoft.com/office/officeart/2005/8/layout/vList5"/>
    <dgm:cxn modelId="{93D08E49-9FE3-492C-A0E1-6BAACE839B5A}" type="presOf" srcId="{E7CA96A4-B17D-4FE0-B1E5-F37C094C48AA}" destId="{368E4978-BCD5-4279-93AD-186461B4D945}" srcOrd="0" destOrd="1" presId="urn:microsoft.com/office/officeart/2005/8/layout/vList5"/>
    <dgm:cxn modelId="{8BDE694A-C4D3-40F1-8BC5-96C753AED97A}" type="presOf" srcId="{4E5596E6-E10F-49DF-9430-7B98F640B571}" destId="{C2F5B3FD-78BE-45B6-9955-48F06AB187EA}" srcOrd="0" destOrd="0" presId="urn:microsoft.com/office/officeart/2005/8/layout/vList5"/>
    <dgm:cxn modelId="{58260257-0FE7-4949-85E1-8B88331D8653}" srcId="{427D96B9-6E24-4AE2-BAAA-75496E0E7637}" destId="{960A80D4-0FDA-4600-B9C1-6D8E892202C1}" srcOrd="1" destOrd="0" parTransId="{2F349D9B-3DBC-420C-971A-4B10B15E7A7B}" sibTransId="{F177223F-4924-4997-AB79-5B358362D755}"/>
    <dgm:cxn modelId="{3E681C78-58E6-4640-B836-56DAE92E8E83}" srcId="{4E5596E6-E10F-49DF-9430-7B98F640B571}" destId="{152AB4F1-C6EA-420B-9B08-A85AE075E131}" srcOrd="0" destOrd="0" parTransId="{F550A25F-E560-47BB-AA49-D425A8C0987F}" sibTransId="{721E6F65-C47E-44AE-8FD8-E9F965858BAA}"/>
    <dgm:cxn modelId="{2C0B3678-8036-4FD9-A9C8-CA97D5E1B523}" srcId="{960A80D4-0FDA-4600-B9C1-6D8E892202C1}" destId="{286FE8A5-D971-4D56-8985-A1999783D3BB}" srcOrd="0" destOrd="0" parTransId="{ED979669-3D71-41C3-A00D-06FBA9C1A436}" sibTransId="{D3169886-929C-477D-B14F-101C64685847}"/>
    <dgm:cxn modelId="{1FEC317F-C447-4484-BFE3-ED35AD205320}" type="presOf" srcId="{152AB4F1-C6EA-420B-9B08-A85AE075E131}" destId="{368E4978-BCD5-4279-93AD-186461B4D945}" srcOrd="0" destOrd="0" presId="urn:microsoft.com/office/officeart/2005/8/layout/vList5"/>
    <dgm:cxn modelId="{AFB9F280-585C-4F97-9662-8068DDA8C1EA}" type="presOf" srcId="{0D972304-1B01-4316-B79D-5D6AED93C8FD}" destId="{8399AE03-2719-4AAD-B2B6-B101D3E262BB}" srcOrd="0" destOrd="3" presId="urn:microsoft.com/office/officeart/2005/8/layout/vList5"/>
    <dgm:cxn modelId="{635FA685-ED7F-45BB-9C44-175500BF4EDD}" type="presOf" srcId="{427D96B9-6E24-4AE2-BAAA-75496E0E7637}" destId="{B4EF5460-5520-498D-8A88-8E25AB75BA7F}" srcOrd="0" destOrd="0" presId="urn:microsoft.com/office/officeart/2005/8/layout/vList5"/>
    <dgm:cxn modelId="{D5B5A88E-9BF1-4DFB-B58E-D0279C38C747}" type="presOf" srcId="{6D64BB2C-9DEA-4812-AA09-7E4375415D41}" destId="{8399AE03-2719-4AAD-B2B6-B101D3E262BB}" srcOrd="0" destOrd="4" presId="urn:microsoft.com/office/officeart/2005/8/layout/vList5"/>
    <dgm:cxn modelId="{66E69A90-2180-4E68-B168-AF4DA4BAAC61}" srcId="{7E39B571-99A4-4E84-BD71-2E4155052F86}" destId="{0D972304-1B01-4316-B79D-5D6AED93C8FD}" srcOrd="3" destOrd="0" parTransId="{65585204-35B4-437B-92C8-3028AC60ACCB}" sibTransId="{8A2976E7-02C3-43F1-9AAD-D7AF8547AED2}"/>
    <dgm:cxn modelId="{F2303AA9-B5F0-47FB-B363-35B72E1AB4D4}" srcId="{427D96B9-6E24-4AE2-BAAA-75496E0E7637}" destId="{4E5596E6-E10F-49DF-9430-7B98F640B571}" srcOrd="0" destOrd="0" parTransId="{4823E084-9D04-4931-BD6B-6E02D79CA44E}" sibTransId="{32C786EA-6C72-45EE-B2AD-2914DB3AC7BC}"/>
    <dgm:cxn modelId="{357C21B1-8416-4689-A2D3-69CCFCF923A1}" type="presOf" srcId="{D0D5FC2B-E0B8-4F12-8EC5-AD23F3344522}" destId="{8399AE03-2719-4AAD-B2B6-B101D3E262BB}" srcOrd="0" destOrd="0" presId="urn:microsoft.com/office/officeart/2005/8/layout/vList5"/>
    <dgm:cxn modelId="{2F50B3B6-8877-4F2D-88A8-C4684D698D02}" srcId="{7E39B571-99A4-4E84-BD71-2E4155052F86}" destId="{B34E8E8A-4CB3-4D6D-A0F1-9D27ACEF41F8}" srcOrd="1" destOrd="0" parTransId="{D011C6BA-BA5D-412F-B96F-8B931016DA51}" sibTransId="{307E0B53-C26F-4D8C-8230-4AB76E57789E}"/>
    <dgm:cxn modelId="{491A82B7-84E9-4384-A822-793FC9C3D0FC}" srcId="{427D96B9-6E24-4AE2-BAAA-75496E0E7637}" destId="{7E39B571-99A4-4E84-BD71-2E4155052F86}" srcOrd="2" destOrd="0" parTransId="{2CD30FFD-2AD7-4F89-8263-9C9410092320}" sibTransId="{7D3A3B80-49FE-434A-98A9-0379B4F355A8}"/>
    <dgm:cxn modelId="{70DA86C3-5A05-4780-AABA-01C99BA3D3A6}" srcId="{427D96B9-6E24-4AE2-BAAA-75496E0E7637}" destId="{AF6F4DBA-F99F-4E7C-AA53-875665505669}" srcOrd="3" destOrd="0" parTransId="{21EF0537-F5C9-4760-A1A7-6A8B042EA3C9}" sibTransId="{5460F573-1821-4FDD-8C37-EF7BD7A9B275}"/>
    <dgm:cxn modelId="{CC0AC4C7-5E40-4A22-9904-37AF2778D3FA}" srcId="{4E5596E6-E10F-49DF-9430-7B98F640B571}" destId="{E7CA96A4-B17D-4FE0-B1E5-F37C094C48AA}" srcOrd="1" destOrd="0" parTransId="{12A878BD-99BB-49AE-81EA-48CCCF7FDBEB}" sibTransId="{0B1DEB15-792F-40BB-91E9-A02C91AAB087}"/>
    <dgm:cxn modelId="{3F8707CA-EC9C-44A3-A648-921FD742DEE9}" srcId="{427D96B9-6E24-4AE2-BAAA-75496E0E7637}" destId="{0179DA15-B55D-4EB9-BE93-87C2B90BE06F}" srcOrd="4" destOrd="0" parTransId="{15AC3EF9-8334-4885-9339-8AADD354B82E}" sibTransId="{D63DA00C-8661-4E4D-8504-708F2ADEBEA5}"/>
    <dgm:cxn modelId="{B4B0FBD2-E745-4B26-B1A9-0A1CFFF53404}" srcId="{AF6F4DBA-F99F-4E7C-AA53-875665505669}" destId="{98E2140D-815D-466A-84C1-42D876FF0B10}" srcOrd="0" destOrd="0" parTransId="{69B315EB-A6AC-435D-92AA-B61215C7EC74}" sibTransId="{85126554-CC10-482B-BD3A-91C46C7C2821}"/>
    <dgm:cxn modelId="{1C828EE9-C780-4E32-B8AB-6D281B10A137}" type="presOf" srcId="{98E2140D-815D-466A-84C1-42D876FF0B10}" destId="{9801FABE-9DAF-4F09-904B-89C6AACDE3CA}" srcOrd="0" destOrd="0" presId="urn:microsoft.com/office/officeart/2005/8/layout/vList5"/>
    <dgm:cxn modelId="{32C968F5-7DF9-4FCC-B9B4-B7B4E14422C1}" type="presOf" srcId="{AF6F4DBA-F99F-4E7C-AA53-875665505669}" destId="{2D0FC699-F8C2-41E5-9037-1A10E98B4D6E}" srcOrd="0" destOrd="0" presId="urn:microsoft.com/office/officeart/2005/8/layout/vList5"/>
    <dgm:cxn modelId="{0E8113F7-A3C7-4A9B-87F6-ED3950001F97}" type="presOf" srcId="{B34E8E8A-4CB3-4D6D-A0F1-9D27ACEF41F8}" destId="{8399AE03-2719-4AAD-B2B6-B101D3E262BB}" srcOrd="0" destOrd="1" presId="urn:microsoft.com/office/officeart/2005/8/layout/vList5"/>
    <dgm:cxn modelId="{24CA1DFB-512E-4642-B9FB-97C1FE0D0F4A}" type="presParOf" srcId="{B4EF5460-5520-498D-8A88-8E25AB75BA7F}" destId="{6423D154-8016-4AD7-BAA7-7E299889C23E}" srcOrd="0" destOrd="0" presId="urn:microsoft.com/office/officeart/2005/8/layout/vList5"/>
    <dgm:cxn modelId="{8835C8AB-9D2A-4EFC-A17B-D0A022F4F979}" type="presParOf" srcId="{6423D154-8016-4AD7-BAA7-7E299889C23E}" destId="{C2F5B3FD-78BE-45B6-9955-48F06AB187EA}" srcOrd="0" destOrd="0" presId="urn:microsoft.com/office/officeart/2005/8/layout/vList5"/>
    <dgm:cxn modelId="{00FB7BE3-1608-440B-B84A-B8A373AD7BC0}" type="presParOf" srcId="{6423D154-8016-4AD7-BAA7-7E299889C23E}" destId="{368E4978-BCD5-4279-93AD-186461B4D945}" srcOrd="1" destOrd="0" presId="urn:microsoft.com/office/officeart/2005/8/layout/vList5"/>
    <dgm:cxn modelId="{266E0399-AF3A-494E-BD11-88642F3D2873}" type="presParOf" srcId="{B4EF5460-5520-498D-8A88-8E25AB75BA7F}" destId="{943DE8A2-4F80-4ABB-AD8A-65E56A285112}" srcOrd="1" destOrd="0" presId="urn:microsoft.com/office/officeart/2005/8/layout/vList5"/>
    <dgm:cxn modelId="{204A4DDA-AD4D-4437-BE6D-E04D2587BD1C}" type="presParOf" srcId="{B4EF5460-5520-498D-8A88-8E25AB75BA7F}" destId="{7067DEC1-519D-4587-BA36-BF0290D3A3BA}" srcOrd="2" destOrd="0" presId="urn:microsoft.com/office/officeart/2005/8/layout/vList5"/>
    <dgm:cxn modelId="{C5C291C5-7614-4311-AE6A-9BFA5AAFACA0}" type="presParOf" srcId="{7067DEC1-519D-4587-BA36-BF0290D3A3BA}" destId="{9305279A-1331-469C-9723-448127206816}" srcOrd="0" destOrd="0" presId="urn:microsoft.com/office/officeart/2005/8/layout/vList5"/>
    <dgm:cxn modelId="{CFBB00B9-3FBE-467E-9C97-1EB1D406089D}" type="presParOf" srcId="{7067DEC1-519D-4587-BA36-BF0290D3A3BA}" destId="{E49BD20A-838F-4E5E-B7D8-D7418C78D801}" srcOrd="1" destOrd="0" presId="urn:microsoft.com/office/officeart/2005/8/layout/vList5"/>
    <dgm:cxn modelId="{8B923A51-4B0E-43F6-961A-8E63D02B70C6}" type="presParOf" srcId="{B4EF5460-5520-498D-8A88-8E25AB75BA7F}" destId="{6B155836-C2E7-427B-BF22-9AA102DFC647}" srcOrd="3" destOrd="0" presId="urn:microsoft.com/office/officeart/2005/8/layout/vList5"/>
    <dgm:cxn modelId="{EEFBA67E-6B2C-4073-8965-9864BFF2B6B3}" type="presParOf" srcId="{B4EF5460-5520-498D-8A88-8E25AB75BA7F}" destId="{2E962728-7C52-4C3C-A288-E7476731EFC9}" srcOrd="4" destOrd="0" presId="urn:microsoft.com/office/officeart/2005/8/layout/vList5"/>
    <dgm:cxn modelId="{1FCC10F3-68D2-4AE4-8F59-7F486E6786B2}" type="presParOf" srcId="{2E962728-7C52-4C3C-A288-E7476731EFC9}" destId="{8F5FCCA3-7503-48BB-8217-12B4BAEABB7E}" srcOrd="0" destOrd="0" presId="urn:microsoft.com/office/officeart/2005/8/layout/vList5"/>
    <dgm:cxn modelId="{476AB507-36FD-4E0F-B762-255F398B3F28}" type="presParOf" srcId="{2E962728-7C52-4C3C-A288-E7476731EFC9}" destId="{8399AE03-2719-4AAD-B2B6-B101D3E262BB}" srcOrd="1" destOrd="0" presId="urn:microsoft.com/office/officeart/2005/8/layout/vList5"/>
    <dgm:cxn modelId="{4C6FBD8F-BEED-40A0-A6D0-0D1D7F713F91}" type="presParOf" srcId="{B4EF5460-5520-498D-8A88-8E25AB75BA7F}" destId="{27940F3C-4506-4012-99EF-BD882E22FCBB}" srcOrd="5" destOrd="0" presId="urn:microsoft.com/office/officeart/2005/8/layout/vList5"/>
    <dgm:cxn modelId="{1DE42879-F9DE-4DC4-83CE-583876E32023}" type="presParOf" srcId="{B4EF5460-5520-498D-8A88-8E25AB75BA7F}" destId="{54F7458A-2AFF-42AF-A155-C61FA012E211}" srcOrd="6" destOrd="0" presId="urn:microsoft.com/office/officeart/2005/8/layout/vList5"/>
    <dgm:cxn modelId="{3CA9DE6E-AB2E-4AAC-8DDC-8604760ECE9D}" type="presParOf" srcId="{54F7458A-2AFF-42AF-A155-C61FA012E211}" destId="{2D0FC699-F8C2-41E5-9037-1A10E98B4D6E}" srcOrd="0" destOrd="0" presId="urn:microsoft.com/office/officeart/2005/8/layout/vList5"/>
    <dgm:cxn modelId="{A2D3A777-CEAA-4AF6-B283-35C689D6505A}" type="presParOf" srcId="{54F7458A-2AFF-42AF-A155-C61FA012E211}" destId="{9801FABE-9DAF-4F09-904B-89C6AACDE3CA}" srcOrd="1" destOrd="0" presId="urn:microsoft.com/office/officeart/2005/8/layout/vList5"/>
    <dgm:cxn modelId="{9A8E5037-07DD-437F-BB3B-C72497AC46F1}" type="presParOf" srcId="{B4EF5460-5520-498D-8A88-8E25AB75BA7F}" destId="{ADAB7262-4B2C-481B-A5DD-A7B54BF30ED5}" srcOrd="7" destOrd="0" presId="urn:microsoft.com/office/officeart/2005/8/layout/vList5"/>
    <dgm:cxn modelId="{64225E2D-CF4D-40F6-946B-42C0ED7E01E9}" type="presParOf" srcId="{B4EF5460-5520-498D-8A88-8E25AB75BA7F}" destId="{1E398EBA-9B96-4B51-AA19-18A6849B051C}" srcOrd="8" destOrd="0" presId="urn:microsoft.com/office/officeart/2005/8/layout/vList5"/>
    <dgm:cxn modelId="{5E9E2FB3-4DCF-48A5-9083-1E6D8F00EB5D}" type="presParOf" srcId="{1E398EBA-9B96-4B51-AA19-18A6849B051C}" destId="{01DA1AF2-BCA3-4E7C-BB15-2070F1FA3FFB}" srcOrd="0" destOrd="0" presId="urn:microsoft.com/office/officeart/2005/8/layout/vList5"/>
    <dgm:cxn modelId="{A19F8FC5-4204-4686-B593-EA5FE9BABB54}" type="presParOf" srcId="{1E398EBA-9B96-4B51-AA19-18A6849B051C}" destId="{38DA66C1-36AA-4BDC-9C0F-8B660742F8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FB8D3-3C26-44C2-86D9-424E8AC8091B}">
      <dsp:nvSpPr>
        <dsp:cNvPr id="0" name=""/>
        <dsp:cNvSpPr/>
      </dsp:nvSpPr>
      <dsp:spPr>
        <a:xfrm rot="5400000">
          <a:off x="3629405" y="-1375975"/>
          <a:ext cx="1011271" cy="376322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OP-refer/AE/</a:t>
          </a:r>
          <a:r>
            <a:rPr lang="th-TH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พิการ/ทันตกรรม/</a:t>
          </a:r>
          <a:r>
            <a:rPr lang="en-US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HC (</a:t>
          </a:r>
          <a:r>
            <a:rPr lang="th-TH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กทม.)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OP -</a:t>
          </a:r>
          <a:r>
            <a:rPr lang="th-TH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ปฐมภูมิ  (</a:t>
          </a:r>
          <a:r>
            <a:rPr lang="en-US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Model 5 </a:t>
          </a:r>
          <a:r>
            <a:rPr lang="th-TH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กทม.)</a:t>
          </a:r>
        </a:p>
      </dsp:txBody>
      <dsp:txXfrm rot="-5400000">
        <a:off x="2253430" y="49366"/>
        <a:ext cx="3713856" cy="912539"/>
      </dsp:txXfrm>
    </dsp:sp>
    <dsp:sp modelId="{5FBDB33E-1D64-4880-93E4-3FD20D64A996}">
      <dsp:nvSpPr>
        <dsp:cNvPr id="0" name=""/>
        <dsp:cNvSpPr/>
      </dsp:nvSpPr>
      <dsp:spPr>
        <a:xfrm>
          <a:off x="0" y="20790"/>
          <a:ext cx="2279033" cy="9712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1. บริการ 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OP </a:t>
          </a: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กทม.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strike="noStrike" kern="12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123,500 </a:t>
          </a:r>
          <a:r>
            <a:rPr lang="th-TH" sz="2400" b="1" u="none" strike="noStrike" kern="12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  <a:endParaRPr lang="th-TH" sz="2400" b="1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>
        <a:off x="47414" y="68204"/>
        <a:ext cx="2184205" cy="876449"/>
      </dsp:txXfrm>
    </dsp:sp>
    <dsp:sp modelId="{23AD141E-01FF-4D33-8544-72CB26042781}">
      <dsp:nvSpPr>
        <dsp:cNvPr id="0" name=""/>
        <dsp:cNvSpPr/>
      </dsp:nvSpPr>
      <dsp:spPr>
        <a:xfrm rot="5400000">
          <a:off x="3838395" y="-478896"/>
          <a:ext cx="596377" cy="3807263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IP UCEP</a:t>
          </a:r>
          <a:endParaRPr lang="th-TH" sz="28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 rot="-5400000">
        <a:off x="2232953" y="1155659"/>
        <a:ext cx="3778150" cy="538151"/>
      </dsp:txXfrm>
    </dsp:sp>
    <dsp:sp modelId="{BDD38E13-EC92-49C3-80E2-50593A86A6A5}">
      <dsp:nvSpPr>
        <dsp:cNvPr id="0" name=""/>
        <dsp:cNvSpPr/>
      </dsp:nvSpPr>
      <dsp:spPr>
        <a:xfrm>
          <a:off x="19090" y="1054583"/>
          <a:ext cx="2237275" cy="777389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2. บริการ 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UCEP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strike="noStrike" kern="12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500 </a:t>
          </a:r>
          <a:r>
            <a:rPr lang="th-TH" sz="2400" b="1" u="none" strike="noStrike" kern="12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  <a:endParaRPr lang="th-TH" sz="2400" b="1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>
        <a:off x="57039" y="1092532"/>
        <a:ext cx="2161377" cy="701491"/>
      </dsp:txXfrm>
    </dsp:sp>
    <dsp:sp modelId="{D49BA9EA-C1E2-49B4-8A6E-15FFC576E492}">
      <dsp:nvSpPr>
        <dsp:cNvPr id="0" name=""/>
        <dsp:cNvSpPr/>
      </dsp:nvSpPr>
      <dsp:spPr>
        <a:xfrm rot="5400000">
          <a:off x="2930082" y="1137598"/>
          <a:ext cx="2416688" cy="3812166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การให้เคมีบำบัด/รังสีรักษา (ส่วนที่มี </a:t>
          </a:r>
          <a:r>
            <a:rPr lang="en-US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protocol)+CA anywhere (</a:t>
          </a:r>
          <a:r>
            <a:rPr lang="th-TH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เฉพาะ </a:t>
          </a:r>
          <a:r>
            <a:rPr lang="en-US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OP)</a:t>
          </a:r>
          <a:endParaRPr lang="th-TH" sz="18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IP CAG + PCI</a:t>
          </a:r>
          <a:endParaRPr lang="th-TH" sz="18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ประสาทหูเทียม (ใช้ระบบ</a:t>
          </a:r>
          <a:r>
            <a:rPr lang="en-US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Pre-authorization)</a:t>
          </a:r>
          <a:endParaRPr lang="th-TH" sz="18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Instrument (</a:t>
          </a:r>
          <a:r>
            <a:rPr lang="th-TH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ภาพรวม)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ยา จ 2 ใน </a:t>
          </a:r>
          <a:r>
            <a:rPr lang="en-US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Breast cancer/ DLBCL/CML</a:t>
          </a:r>
          <a:r>
            <a:rPr lang="th-TH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(ใช้ระบบ</a:t>
          </a:r>
          <a:r>
            <a:rPr lang="en-US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Pre-authorization)</a:t>
          </a:r>
          <a:endParaRPr lang="th-TH" sz="18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OP </a:t>
          </a:r>
          <a:r>
            <a:rPr lang="th-TH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บริการไปที่ไหนก็ได้</a:t>
          </a:r>
          <a:r>
            <a:rPr lang="en-US" sz="1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/OPAE</a:t>
          </a:r>
          <a:endParaRPr lang="th-TH" sz="18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 rot="-5400000">
        <a:off x="2232344" y="1953310"/>
        <a:ext cx="3694193" cy="2180742"/>
      </dsp:txXfrm>
    </dsp:sp>
    <dsp:sp modelId="{74B1E650-E559-4939-9239-165DE04341A6}">
      <dsp:nvSpPr>
        <dsp:cNvPr id="0" name=""/>
        <dsp:cNvSpPr/>
      </dsp:nvSpPr>
      <dsp:spPr>
        <a:xfrm>
          <a:off x="0" y="1935589"/>
          <a:ext cx="2230283" cy="220054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3. บริการ </a:t>
          </a:r>
          <a:r>
            <a:rPr lang="en-US" sz="28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CR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strike="noStrike" kern="12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100,780 </a:t>
          </a:r>
          <a:r>
            <a:rPr lang="th-TH" sz="2800" b="1" u="none" strike="noStrike" kern="12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  <a:endParaRPr lang="th-TH" sz="2800" b="1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>
        <a:off x="107422" y="2043011"/>
        <a:ext cx="2015439" cy="1985696"/>
      </dsp:txXfrm>
    </dsp:sp>
    <dsp:sp modelId="{1860BBEE-6715-4421-A256-AC59DEC40B23}">
      <dsp:nvSpPr>
        <dsp:cNvPr id="0" name=""/>
        <dsp:cNvSpPr/>
      </dsp:nvSpPr>
      <dsp:spPr>
        <a:xfrm rot="5400000">
          <a:off x="3295157" y="3250416"/>
          <a:ext cx="1567001" cy="3667259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9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บริการสำหรับหญิงตั้งครรภ์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9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บริการคุมกำเนิดและยุติการตั้งครรภ์ที่ไม่ปลอดภัย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9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บริการคัดกรองมะเร็งปากมดลูก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9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บริการแว่นตาสำหรับเด็กที่มีสายตาผิดปกติ</a:t>
          </a:r>
        </a:p>
      </dsp:txBody>
      <dsp:txXfrm rot="-5400000">
        <a:off x="2245029" y="4377040"/>
        <a:ext cx="3590764" cy="1414011"/>
      </dsp:txXfrm>
    </dsp:sp>
    <dsp:sp modelId="{88B20BCC-C313-4A11-A3EF-4627AD23E699}">
      <dsp:nvSpPr>
        <dsp:cNvPr id="0" name=""/>
        <dsp:cNvSpPr/>
      </dsp:nvSpPr>
      <dsp:spPr>
        <a:xfrm>
          <a:off x="0" y="4344636"/>
          <a:ext cx="2242841" cy="148483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4. บริการ 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PP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Fee schedule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strike="noStrike" kern="12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435,600 </a:t>
          </a:r>
          <a:r>
            <a:rPr lang="th-TH" sz="2400" b="1" i="0" u="none" strike="noStrike" kern="12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  <a:endParaRPr lang="th-TH" sz="2400" b="1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>
        <a:off x="72484" y="4417120"/>
        <a:ext cx="2097873" cy="1339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E4978-BCD5-4279-93AD-186461B4D945}">
      <dsp:nvSpPr>
        <dsp:cNvPr id="0" name=""/>
        <dsp:cNvSpPr/>
      </dsp:nvSpPr>
      <dsp:spPr>
        <a:xfrm rot="5400000">
          <a:off x="3591506" y="-1381066"/>
          <a:ext cx="947831" cy="380809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อุปกรณ์ผู้พิการ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บริการฟื้นฟู</a:t>
          </a:r>
          <a:endParaRPr lang="th-TH" sz="28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 rot="-5400000">
        <a:off x="2161376" y="95333"/>
        <a:ext cx="3761824" cy="855293"/>
      </dsp:txXfrm>
    </dsp:sp>
    <dsp:sp modelId="{C2F5B3FD-78BE-45B6-9955-48F06AB187EA}">
      <dsp:nvSpPr>
        <dsp:cNvPr id="0" name=""/>
        <dsp:cNvSpPr/>
      </dsp:nvSpPr>
      <dsp:spPr>
        <a:xfrm>
          <a:off x="479" y="0"/>
          <a:ext cx="2160895" cy="1044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5. บริการฟื้นฟู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strike="noStrike" kern="1200"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55,450 </a:t>
          </a:r>
          <a:r>
            <a:rPr lang="th-TH" sz="2400" b="1" i="0" u="none" strike="noStrike" kern="1200"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  <a:endParaRPr lang="th-TH" sz="24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>
        <a:off x="51489" y="51010"/>
        <a:ext cx="2058875" cy="942929"/>
      </dsp:txXfrm>
    </dsp:sp>
    <dsp:sp modelId="{E49BD20A-838F-4E5E-B7D8-D7418C78D801}">
      <dsp:nvSpPr>
        <dsp:cNvPr id="0" name=""/>
        <dsp:cNvSpPr/>
      </dsp:nvSpPr>
      <dsp:spPr>
        <a:xfrm rot="5400000">
          <a:off x="3689705" y="-397074"/>
          <a:ext cx="787166" cy="3836154"/>
        </a:xfrm>
        <a:prstGeom prst="round2Same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3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บริการฟอกเลือดด้วยเครื่องไตเทียม </a:t>
          </a:r>
          <a:r>
            <a:rPr lang="en-US" sz="23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(HD)</a:t>
          </a:r>
          <a:endParaRPr lang="th-TH" sz="23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 rot="-5400000">
        <a:off x="2165211" y="1165846"/>
        <a:ext cx="3797728" cy="710314"/>
      </dsp:txXfrm>
    </dsp:sp>
    <dsp:sp modelId="{9305279A-1331-469C-9723-448127206816}">
      <dsp:nvSpPr>
        <dsp:cNvPr id="0" name=""/>
        <dsp:cNvSpPr/>
      </dsp:nvSpPr>
      <dsp:spPr>
        <a:xfrm>
          <a:off x="479" y="1120864"/>
          <a:ext cx="2164732" cy="821631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6. บริการไตวายเรื้อรัง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none" strike="noStrike" kern="1200"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1,250 </a:t>
          </a:r>
          <a:r>
            <a:rPr lang="th-TH" sz="2200" b="1" i="0" u="none" strike="noStrike" kern="1200"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  <a:endParaRPr lang="th-TH" sz="22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>
        <a:off x="40588" y="1160973"/>
        <a:ext cx="2084514" cy="741413"/>
      </dsp:txXfrm>
    </dsp:sp>
    <dsp:sp modelId="{8399AE03-2719-4AAD-B2B6-B101D3E262BB}">
      <dsp:nvSpPr>
        <dsp:cNvPr id="0" name=""/>
        <dsp:cNvSpPr/>
      </dsp:nvSpPr>
      <dsp:spPr>
        <a:xfrm rot="5400000">
          <a:off x="3014323" y="1240634"/>
          <a:ext cx="2173760" cy="3796573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ตรวจคัดกรอง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การกักกันโรค (</a:t>
          </a:r>
          <a:r>
            <a:rPr lang="en-US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Hospital Quarantine)</a:t>
          </a:r>
          <a:endParaRPr lang="th-TH" sz="20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UCEP-COVID</a:t>
          </a:r>
          <a:endParaRPr lang="th-TH" sz="20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ค่าบริการ </a:t>
          </a:r>
          <a:r>
            <a:rPr lang="en-US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IP/ IPPUI /cohort ward / Hospital /home Isolation /</a:t>
          </a:r>
          <a:endParaRPr lang="th-TH" sz="20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HI /CI</a:t>
          </a:r>
          <a:endParaRPr lang="th-TH" sz="20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 rot="-5400000">
        <a:off x="2202917" y="2158154"/>
        <a:ext cx="3690459" cy="1961532"/>
      </dsp:txXfrm>
    </dsp:sp>
    <dsp:sp modelId="{8F5FCCA3-7503-48BB-8217-12B4BAEABB7E}">
      <dsp:nvSpPr>
        <dsp:cNvPr id="0" name=""/>
        <dsp:cNvSpPr/>
      </dsp:nvSpPr>
      <dsp:spPr>
        <a:xfrm>
          <a:off x="479" y="2017905"/>
          <a:ext cx="2202437" cy="224203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7. บริการ </a:t>
          </a:r>
          <a:r>
            <a:rPr lang="en-US" sz="2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COVID-19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89,800 </a:t>
          </a:r>
          <a:r>
            <a:rPr lang="th-TH" sz="28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</a:p>
      </dsp:txBody>
      <dsp:txXfrm>
        <a:off x="107993" y="2125419"/>
        <a:ext cx="1987409" cy="2027002"/>
      </dsp:txXfrm>
    </dsp:sp>
    <dsp:sp modelId="{9801FABE-9DAF-4F09-904B-89C6AACDE3CA}">
      <dsp:nvSpPr>
        <dsp:cNvPr id="0" name=""/>
        <dsp:cNvSpPr/>
      </dsp:nvSpPr>
      <dsp:spPr>
        <a:xfrm rot="5400000">
          <a:off x="3739781" y="2990977"/>
          <a:ext cx="781037" cy="3744374"/>
        </a:xfrm>
        <a:prstGeom prst="round2SameRect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DM type I </a:t>
          </a:r>
          <a:r>
            <a:rPr lang="th-TH" sz="20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ร่วมกับสมาคมโรคเบาหวาน ลงกำกับคุณภาพ</a:t>
          </a:r>
          <a:endParaRPr lang="th-TH" sz="2400" b="1" kern="1200" dirty="0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 rot="-5400000">
        <a:off x="2258113" y="4510773"/>
        <a:ext cx="3706247" cy="704783"/>
      </dsp:txXfrm>
    </dsp:sp>
    <dsp:sp modelId="{2D0FC699-F8C2-41E5-9037-1A10E98B4D6E}">
      <dsp:nvSpPr>
        <dsp:cNvPr id="0" name=""/>
        <dsp:cNvSpPr/>
      </dsp:nvSpPr>
      <dsp:spPr>
        <a:xfrm>
          <a:off x="304" y="4293689"/>
          <a:ext cx="2256376" cy="1124340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2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8. บริการควบคุม ป้องกัน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2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และรักษาโรคเรื้อรัง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2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300  ฉบับ</a:t>
          </a:r>
        </a:p>
      </dsp:txBody>
      <dsp:txXfrm>
        <a:off x="55190" y="4348575"/>
        <a:ext cx="2146604" cy="1014568"/>
      </dsp:txXfrm>
    </dsp:sp>
    <dsp:sp modelId="{38DA66C1-36AA-4BDC-9C0F-8B660742F86F}">
      <dsp:nvSpPr>
        <dsp:cNvPr id="0" name=""/>
        <dsp:cNvSpPr/>
      </dsp:nvSpPr>
      <dsp:spPr>
        <a:xfrm rot="5400000">
          <a:off x="3977316" y="3780766"/>
          <a:ext cx="396316" cy="365401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2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ตรวจสอบผู้ป่วยนอกสิทธิ อปท.</a:t>
          </a:r>
        </a:p>
      </dsp:txBody>
      <dsp:txXfrm rot="-5400000">
        <a:off x="2348468" y="5428962"/>
        <a:ext cx="3634667" cy="357622"/>
      </dsp:txXfrm>
    </dsp:sp>
    <dsp:sp modelId="{01DA1AF2-BCA3-4E7C-BB15-2070F1FA3FFB}">
      <dsp:nvSpPr>
        <dsp:cNvPr id="0" name=""/>
        <dsp:cNvSpPr/>
      </dsp:nvSpPr>
      <dsp:spPr>
        <a:xfrm>
          <a:off x="479" y="5479368"/>
          <a:ext cx="2347514" cy="41579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9.</a:t>
          </a:r>
          <a:r>
            <a:rPr lang="en-US" sz="22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OPLG 7,000 </a:t>
          </a:r>
          <a:r>
            <a:rPr lang="th-TH" sz="2200" b="1" kern="12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ฉบับ</a:t>
          </a:r>
        </a:p>
      </dsp:txBody>
      <dsp:txXfrm>
        <a:off x="20776" y="5499665"/>
        <a:ext cx="2306920" cy="375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1A1D3-36F7-40CF-9E0F-21B1FB5E7C6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D767D-25E1-46DF-BAD3-78C161EF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แทนรูปบนสไลด์ 1">
            <a:extLst>
              <a:ext uri="{FF2B5EF4-FFF2-40B4-BE49-F238E27FC236}">
                <a16:creationId xmlns:a16="http://schemas.microsoft.com/office/drawing/2014/main" id="{BBC084D6-5A37-4562-8009-DA7DB118B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1241425"/>
            <a:ext cx="5954713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ตัวแทนบันทึกย่อ 2">
            <a:extLst>
              <a:ext uri="{FF2B5EF4-FFF2-40B4-BE49-F238E27FC236}">
                <a16:creationId xmlns:a16="http://schemas.microsoft.com/office/drawing/2014/main" id="{E843DA47-346C-4D97-8187-5D30181C9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124" name="ตัวแทนหมายเลขสไลด์ 3">
            <a:extLst>
              <a:ext uri="{FF2B5EF4-FFF2-40B4-BE49-F238E27FC236}">
                <a16:creationId xmlns:a16="http://schemas.microsoft.com/office/drawing/2014/main" id="{6B62B95B-6D63-44DE-B328-DC8CFCA5E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86DC50-85F6-4D64-A40A-5D6659469D68}" type="slidenum">
              <a:rPr kumimoji="0" lang="th-TH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493B-A995-46F2-8981-5CE292B2D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E1EB6-3D64-421E-BC8C-95F91D780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3D69B-7011-40F0-8F4D-8A2BF9F4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BE6E-696E-41EE-AC1A-64249433AB76}" type="datetime1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0A327-157F-4C61-B0F8-F090513E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12F2-D9F4-4346-A722-E1682CD4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6933-19CA-40D0-9AD6-D4A3F92A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5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3458-BD77-4D7E-9252-091AF74C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33285-73B5-47CF-988C-EB872A6BE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1C1A3-662A-47AB-81D0-44FDE4329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66F1-EE66-42E6-BE20-A6114EFD6635}" type="datetime1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2A97A-516B-4118-8605-A54E7306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A7852-21EA-48FF-B34F-F08B52D7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6933-19CA-40D0-9AD6-D4A3F92A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B12D16-8937-486B-813B-EDB3B1803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5EB20-1725-4296-BDC6-EEE0E05D7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2075C-747E-4D61-B656-6A8D0193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8609-D4AD-4CD4-B95A-56DC355031FE}" type="datetime1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CFD25-FA8D-46A1-A64D-185874DF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BD24B-6A16-4533-9FAD-43F845E6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6933-19CA-40D0-9AD6-D4A3F92A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6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37" y="685712"/>
            <a:ext cx="10896862" cy="2310137"/>
          </a:xfrm>
          <a:solidFill>
            <a:srgbClr val="3C689E"/>
          </a:solidFill>
        </p:spPr>
        <p:txBody>
          <a:bodyPr tIns="216000" rIns="144000" anchor="ctr" anchorCtr="0">
            <a:normAutofit/>
          </a:bodyPr>
          <a:lstStyle>
            <a:lvl1pPr algn="l">
              <a:defRPr sz="4809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874" y="3645575"/>
            <a:ext cx="6376939" cy="1611897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546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8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0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82769" y="6356351"/>
            <a:ext cx="2844800" cy="365126"/>
          </a:xfrm>
        </p:spPr>
        <p:txBody>
          <a:bodyPr/>
          <a:lstStyle/>
          <a:p>
            <a:fld id="{957A3F67-4994-4D03-83A8-49FE3E1C0CFC}" type="datetime1">
              <a:rPr lang="en-US" smtClean="0"/>
              <a:t>9/18/2021</a:t>
            </a:fld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5067" y="6373813"/>
            <a:ext cx="797332" cy="347663"/>
          </a:xfrm>
        </p:spPr>
        <p:txBody>
          <a:bodyPr/>
          <a:lstStyle/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7" name="Picture 4" descr="ผลการค้นหารูปภาพสำหรับ nhso logo">
            <a:extLst>
              <a:ext uri="{FF2B5EF4-FFF2-40B4-BE49-F238E27FC236}">
                <a16:creationId xmlns:a16="http://schemas.microsoft.com/office/drawing/2014/main" id="{E08C134F-754A-493A-9C76-3133C3A9EE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5533631"/>
            <a:ext cx="2003914" cy="8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6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3246"/>
            <a:ext cx="10972801" cy="48629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709B-C9F7-41C8-8B19-028D504E0944}" type="datetime1">
              <a:rPr lang="en-US" smtClean="0"/>
              <a:t>9/18/2021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451139"/>
            <a:ext cx="3860800" cy="370876"/>
          </a:xfrm>
        </p:spPr>
        <p:txBody>
          <a:bodyPr/>
          <a:lstStyle>
            <a:lvl1pPr>
              <a:defRPr sz="1002"/>
            </a:lvl1pPr>
          </a:lstStyle>
          <a:p>
            <a:endParaRPr lang="th-TH" sz="902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711BF6-1D6F-422B-AE66-A7F3C2F0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800388" cy="7303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396000" tIns="54517" rIns="144000" bIns="54517" rtlCol="0" anchor="ctr">
            <a:normAutofit/>
          </a:bodyPr>
          <a:lstStyle>
            <a:lvl1pPr>
              <a:defRPr sz="4007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0F5BA-8F35-4181-A844-9F7E5BC4F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388" y="1503"/>
            <a:ext cx="1404763" cy="7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28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374" y="2066925"/>
            <a:ext cx="10363200" cy="1362075"/>
          </a:xfrm>
        </p:spPr>
        <p:txBody>
          <a:bodyPr tIns="216000" anchor="t">
            <a:normAutofit/>
          </a:bodyPr>
          <a:lstStyle>
            <a:lvl1pPr algn="l">
              <a:defRPr sz="3606" b="1" cap="all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8374" y="3429000"/>
            <a:ext cx="10363200" cy="2460128"/>
          </a:xfrm>
        </p:spPr>
        <p:txBody>
          <a:bodyPr tIns="324000" anchor="t" anchorCtr="0">
            <a:normAutofit/>
          </a:bodyPr>
          <a:lstStyle>
            <a:lvl1pPr marL="0" indent="0">
              <a:buNone/>
              <a:defRPr sz="3206">
                <a:solidFill>
                  <a:schemeClr val="tx1"/>
                </a:solidFill>
              </a:defRPr>
            </a:lvl1pPr>
            <a:lvl2pPr marL="546146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2pPr>
            <a:lvl3pPr marL="1092294" indent="0">
              <a:buNone/>
              <a:defRPr sz="1903">
                <a:solidFill>
                  <a:schemeClr val="tx1">
                    <a:tint val="75000"/>
                  </a:schemeClr>
                </a:solidFill>
              </a:defRPr>
            </a:lvl3pPr>
            <a:lvl4pPr marL="1638440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4pPr>
            <a:lvl5pPr marL="2184586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5pPr>
            <a:lvl6pPr marL="2730732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6pPr>
            <a:lvl7pPr marL="3276880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7pPr>
            <a:lvl8pPr marL="3823026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8pPr>
            <a:lvl9pPr marL="4369172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8490-D75D-4286-AE3E-A5FE62ACC1C3}" type="datetime1">
              <a:rPr lang="en-US" smtClean="0"/>
              <a:t>9/18/2021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7" name="Picture 4" descr="ผลการค้นหารูปภาพสำหรับ nhso logo">
            <a:extLst>
              <a:ext uri="{FF2B5EF4-FFF2-40B4-BE49-F238E27FC236}">
                <a16:creationId xmlns:a16="http://schemas.microsoft.com/office/drawing/2014/main" id="{B5F5CBEE-65CC-4C18-96AA-4AD64020FB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74" y="500233"/>
            <a:ext cx="2003914" cy="8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58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6"/>
            </a:lvl1pPr>
            <a:lvl2pPr>
              <a:defRPr sz="2905"/>
            </a:lvl2pPr>
            <a:lvl3pPr>
              <a:defRPr sz="2404"/>
            </a:lvl3pPr>
            <a:lvl4pPr>
              <a:defRPr sz="2104"/>
            </a:lvl4pPr>
            <a:lvl5pPr>
              <a:defRPr sz="2104"/>
            </a:lvl5pPr>
            <a:lvl6pPr>
              <a:defRPr sz="2104"/>
            </a:lvl6pPr>
            <a:lvl7pPr>
              <a:defRPr sz="2104"/>
            </a:lvl7pPr>
            <a:lvl8pPr>
              <a:defRPr sz="2104"/>
            </a:lvl8pPr>
            <a:lvl9pPr>
              <a:defRPr sz="21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6"/>
            </a:lvl1pPr>
            <a:lvl2pPr>
              <a:defRPr sz="2905"/>
            </a:lvl2pPr>
            <a:lvl3pPr>
              <a:defRPr sz="2404"/>
            </a:lvl3pPr>
            <a:lvl4pPr>
              <a:defRPr sz="2104"/>
            </a:lvl4pPr>
            <a:lvl5pPr>
              <a:defRPr sz="2104"/>
            </a:lvl5pPr>
            <a:lvl6pPr>
              <a:defRPr sz="2104"/>
            </a:lvl6pPr>
            <a:lvl7pPr>
              <a:defRPr sz="2104"/>
            </a:lvl7pPr>
            <a:lvl8pPr>
              <a:defRPr sz="2104"/>
            </a:lvl8pPr>
            <a:lvl9pPr>
              <a:defRPr sz="21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DCCD-5C72-40BB-B38B-69D22C3F89EF}" type="datetime1">
              <a:rPr lang="en-US" smtClean="0"/>
              <a:t>9/18/2021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451139"/>
            <a:ext cx="3860800" cy="370876"/>
          </a:xfrm>
        </p:spPr>
        <p:txBody>
          <a:bodyPr/>
          <a:lstStyle>
            <a:lvl1pPr>
              <a:defRPr sz="1002"/>
            </a:lvl1pPr>
          </a:lstStyle>
          <a:p>
            <a:endParaRPr lang="th-TH" sz="902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267FD87-C6C6-4313-B5FC-52F3752F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800388" cy="7318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396000" tIns="54517" rIns="144000" bIns="54517" rtlCol="0" anchor="ctr">
            <a:normAutofit/>
          </a:bodyPr>
          <a:lstStyle>
            <a:lvl1pPr>
              <a:defRPr sz="4007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749217-50EB-4B6B-B1AB-674A12E009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388" y="1503"/>
            <a:ext cx="1404763" cy="73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91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A51B-6CDF-43F2-BE69-FDA2FDEC74F5}" type="datetime1">
              <a:rPr lang="en-US" smtClean="0"/>
              <a:t>9/18/2021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451139"/>
            <a:ext cx="3860800" cy="370876"/>
          </a:xfrm>
        </p:spPr>
        <p:txBody>
          <a:bodyPr/>
          <a:lstStyle>
            <a:lvl1pPr>
              <a:defRPr sz="1052"/>
            </a:lvl1pPr>
          </a:lstStyle>
          <a:p>
            <a:endParaRPr lang="th-TH" sz="1002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49EB0AD-9205-4A64-9634-846339D0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00388" cy="757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396000" tIns="54517" rIns="144000" bIns="54517" rtlCol="0" anchor="ctr">
            <a:normAutofit/>
          </a:bodyPr>
          <a:lstStyle>
            <a:lvl1pPr>
              <a:defRPr sz="4007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9F836A-4925-4163-8C18-3287EC4C68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388" y="1503"/>
            <a:ext cx="1404763" cy="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2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1EB1-40C2-4BC8-A51B-E50FB0C61925}" type="datetime1">
              <a:rPr lang="en-US" smtClean="0"/>
              <a:t>9/18/2021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451139"/>
            <a:ext cx="3860800" cy="370876"/>
          </a:xfrm>
        </p:spPr>
        <p:txBody>
          <a:bodyPr/>
          <a:lstStyle>
            <a:lvl1pPr>
              <a:defRPr sz="1002"/>
            </a:lvl1pPr>
          </a:lstStyle>
          <a:p>
            <a:endParaRPr lang="th-TH" sz="902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530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57"/>
          <p:cNvCxnSpPr/>
          <p:nvPr/>
        </p:nvCxnSpPr>
        <p:spPr>
          <a:xfrm>
            <a:off x="609600" y="6353175"/>
            <a:ext cx="10972801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9" name="Google Shape;89;p57"/>
          <p:cNvSpPr/>
          <p:nvPr/>
        </p:nvSpPr>
        <p:spPr>
          <a:xfrm>
            <a:off x="761965" y="357166"/>
            <a:ext cx="243417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359" tIns="45667" rIns="91359" bIns="45667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98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Google Shape;90;p57"/>
          <p:cNvSpPr txBox="1">
            <a:spLocks noGrp="1"/>
          </p:cNvSpPr>
          <p:nvPr>
            <p:ph type="title"/>
          </p:nvPr>
        </p:nvSpPr>
        <p:spPr>
          <a:xfrm>
            <a:off x="1047715" y="357167"/>
            <a:ext cx="9144064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ahoma"/>
              <a:buNone/>
              <a:defRPr sz="2798" b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7"/>
          <p:cNvSpPr>
            <a:spLocks noGrp="1"/>
          </p:cNvSpPr>
          <p:nvPr>
            <p:ph type="pic" idx="2"/>
          </p:nvPr>
        </p:nvSpPr>
        <p:spPr>
          <a:xfrm>
            <a:off x="609600" y="1905000"/>
            <a:ext cx="10972801" cy="427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2398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298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🞂"/>
              <a:defRPr sz="199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2563E1"/>
              </a:buClr>
              <a:buSzPts val="1260"/>
              <a:buFont typeface="Noto Sans Symbols"/>
              <a:buChar char="◻"/>
              <a:defRPr sz="179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59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599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199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Google Shape;92;p57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6878" lvl="0" indent="-228439" algn="l">
              <a:spcBef>
                <a:spcPts val="600"/>
              </a:spcBef>
              <a:spcAft>
                <a:spcPts val="0"/>
              </a:spcAft>
              <a:buSzPts val="1368"/>
              <a:buFont typeface="Tahoma"/>
              <a:buNone/>
              <a:defRPr sz="1798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3756" lvl="1" indent="-286310" algn="l">
              <a:spcBef>
                <a:spcPts val="500"/>
              </a:spcBef>
              <a:spcAft>
                <a:spcPts val="0"/>
              </a:spcAft>
              <a:buSzPts val="912"/>
              <a:buChar char="🞂"/>
              <a:defRPr sz="1199"/>
            </a:lvl2pPr>
            <a:lvl3pPr marL="1370634" lvl="2" indent="-276665" algn="l">
              <a:spcBef>
                <a:spcPts val="500"/>
              </a:spcBef>
              <a:spcAft>
                <a:spcPts val="0"/>
              </a:spcAft>
              <a:buSzPts val="760"/>
              <a:buChar char="🞂"/>
              <a:defRPr sz="1000"/>
            </a:lvl3pPr>
            <a:lvl4pPr marL="1827512" lvl="3" indent="-268415" algn="l"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marL="2284390" lvl="4" indent="-268414" algn="l"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marL="2741267" lvl="5" indent="-314103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198145" lvl="6" indent="-314103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5023" lvl="7" indent="-314103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1901" lvl="8" indent="-314103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93" name="Google Shape;93;p57"/>
          <p:cNvSpPr txBox="1">
            <a:spLocks noGrp="1"/>
          </p:cNvSpPr>
          <p:nvPr>
            <p:ph type="dt" idx="10"/>
          </p:nvPr>
        </p:nvSpPr>
        <p:spPr>
          <a:xfrm>
            <a:off x="571463" y="6357960"/>
            <a:ext cx="30522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E311C96-1929-4A6C-8E10-FBF75A211CC3}" type="datetime1">
              <a:rPr lang="en-US" smtClean="0"/>
              <a:t>9/18/2021</a:t>
            </a:fld>
            <a:endParaRPr/>
          </a:p>
        </p:txBody>
      </p:sp>
      <p:sp>
        <p:nvSpPr>
          <p:cNvPr id="94" name="Google Shape;94;p57"/>
          <p:cNvSpPr txBox="1">
            <a:spLocks noGrp="1"/>
          </p:cNvSpPr>
          <p:nvPr>
            <p:ph type="ftr" idx="11"/>
          </p:nvPr>
        </p:nvSpPr>
        <p:spPr>
          <a:xfrm>
            <a:off x="3865033" y="6356352"/>
            <a:ext cx="467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7"/>
          <p:cNvSpPr txBox="1">
            <a:spLocks noGrp="1"/>
          </p:cNvSpPr>
          <p:nvPr>
            <p:ph type="sldNum" idx="12"/>
          </p:nvPr>
        </p:nvSpPr>
        <p:spPr>
          <a:xfrm>
            <a:off x="10668032" y="6357960"/>
            <a:ext cx="8572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527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A2EE-4118-4C0A-80BF-5919D5A4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D72DF-4A01-46A1-A3C1-08D4C91E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FEA9-7299-4A0C-A4B5-EB4D2E16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9622-8444-490C-BA29-4F257CF26064}" type="datetime1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DAB30-5AB0-4FCF-B062-BAEC1F23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08A69-94B8-4EE8-89BF-67FB3790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6933-19CA-40D0-9AD6-D4A3F92A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2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9344-8E37-4F7D-81C6-C6FE31FD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27B60-A617-49B2-B66A-8FBC3C3B3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81533-7CD7-413F-8F53-41E2D0BE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B1EB-4FDD-46A8-A059-565EC18D0826}" type="datetime1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7B1EF-A950-4FF2-A58F-B47E38B5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05F36-1EE0-4D4C-AB81-D107A4C7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6933-19CA-40D0-9AD6-D4A3F92A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8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7CD3-5145-4B8C-83E0-90D94E9B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39A32-FFDC-48D8-829B-8A7418E9A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58288-D9FA-455B-9BC1-59E73F78C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46926-2FF4-4C51-A9E6-6A26DC72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C173-6A26-469F-83A7-B9FC851BACBB}" type="datetime1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4D6D1-F297-4BF5-B58C-326F6B5C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FE455-C1CB-4CBF-BC64-157B6C62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6933-19CA-40D0-9AD6-D4A3F92A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5303-73C5-4A20-833E-88BB74C7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DD445-B4D7-43EC-8CD2-F639D2FBE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6D7E1-0660-499F-84A5-26262C44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22DD9-D3F4-4887-A043-98385A954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D228B-A300-4E78-98D2-A6250E30C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6D589-C60A-4F75-90BD-FA12AFBA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7923-CAF0-42A2-A94E-992B3F6CF778}" type="datetime1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0E5140-2949-4925-BCFD-02522789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A80B9-C4C1-42C8-B5F3-652E80EE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6933-19CA-40D0-9AD6-D4A3F92A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7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7F34-B7A7-438D-89EB-CB6A3058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87D06-AED1-49CA-9C26-13A52B21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21D0-D5A2-472A-A8A3-560730AC6372}" type="datetime1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DA648-9ED9-4268-9D6D-449A74AD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B74DD-8711-4847-8450-14BEE789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6933-19CA-40D0-9AD6-D4A3F92A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8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8DA14-3A3D-4E31-B8BB-28EDE3BE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C5B9-BD69-4F35-B611-9C3C30D96CFA}" type="datetime1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29C1F-94EE-412D-9256-9D811ED3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349FC-8E76-47DD-BD59-F2643954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6933-19CA-40D0-9AD6-D4A3F92A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9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EC6A-799A-4CC2-A469-17CC1A92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6474-FE85-4667-B7DE-782146E9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9CEA2-F7F2-4B32-AACD-665A7F283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CF2B4-9F3E-463E-AD41-791E0153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0DA4-C53E-4A90-95EB-C61B6DE5302D}" type="datetime1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D0ABE-0B94-46F7-AB46-1A66CC640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3E444-7A86-43F2-BA21-982C8561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6933-19CA-40D0-9AD6-D4A3F92A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8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42CB-0951-462B-8C9F-CD1B5219F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269C8F-273A-46A3-9C20-3D2D20AD2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99D1C-D28A-4415-B363-DAF430FAE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D4106-10B8-4AF7-96F9-6DAD3A3F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89EF-35DA-44E9-B06B-8C77D402E9CC}" type="datetime1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7A72D-8300-4263-9D35-F4FDEFA8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89013-B8AA-487E-A092-85615752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6933-19CA-40D0-9AD6-D4A3F92A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628E8-50DB-41FD-A6F1-5F4879E6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74829-5081-424D-BA1D-F9C863254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B0C3D-ADFC-4A0A-82BC-4F5998E8D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25282-DF6C-4589-8C24-21F35B72E87B}" type="datetime1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02D6F-EA66-4771-990E-EEFA5CBF9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614B8-7779-4AFF-B03B-5B30529DB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6933-19CA-40D0-9AD6-D4A3F92A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7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3501"/>
            <a:ext cx="12192000" cy="7183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324000" tIns="54517" rIns="109033" bIns="54517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7630"/>
            <a:ext cx="10972801" cy="4718534"/>
          </a:xfrm>
          <a:prstGeom prst="rect">
            <a:avLst/>
          </a:prstGeom>
        </p:spPr>
        <p:txBody>
          <a:bodyPr vert="horz" lIns="109033" tIns="54517" rIns="109033" bIns="5451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l">
              <a:defRPr sz="1403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88DA521F-0BCF-492C-AEA9-BB4ABC3D9CE3}" type="datetime1">
              <a:rPr lang="en-US" smtClean="0"/>
              <a:t>9/18/2021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88865"/>
            <a:ext cx="3860800" cy="370876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ctr">
              <a:defRPr sz="1052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 sz="1002" dirty="0">
              <a:ea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2360" y="6356351"/>
            <a:ext cx="2844800" cy="365126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r">
              <a:defRPr sz="1803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892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1092294" rtl="0" eaLnBrk="1" latinLnBrk="0" hangingPunct="1">
        <a:lnSpc>
          <a:spcPct val="90000"/>
        </a:lnSpc>
        <a:spcBef>
          <a:spcPct val="0"/>
        </a:spcBef>
        <a:buNone/>
        <a:defRPr sz="4408" b="1" kern="1200">
          <a:solidFill>
            <a:schemeClr val="bg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409610" indent="-409610" algn="l" defTabSz="1092294" rtl="0" eaLnBrk="1" latinLnBrk="0" hangingPunct="1">
        <a:lnSpc>
          <a:spcPct val="100000"/>
        </a:lnSpc>
        <a:spcBef>
          <a:spcPts val="0"/>
        </a:spcBef>
        <a:spcAft>
          <a:spcPts val="902"/>
        </a:spcAft>
        <a:buFont typeface="Arial" pitchFamily="34" charset="0"/>
        <a:buChar char="•"/>
        <a:defRPr sz="3807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887489" indent="-341341" algn="l" defTabSz="1092294" rtl="0" eaLnBrk="1" latinLnBrk="0" hangingPunct="1">
        <a:lnSpc>
          <a:spcPct val="100000"/>
        </a:lnSpc>
        <a:spcBef>
          <a:spcPts val="0"/>
        </a:spcBef>
        <a:spcAft>
          <a:spcPts val="902"/>
        </a:spcAft>
        <a:buFont typeface="Arial" pitchFamily="34" charset="0"/>
        <a:buChar char="–"/>
        <a:defRPr sz="3306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365366" indent="-273074" algn="l" defTabSz="1092294" rtl="0" eaLnBrk="1" latinLnBrk="0" hangingPunct="1">
        <a:lnSpc>
          <a:spcPct val="100000"/>
        </a:lnSpc>
        <a:spcBef>
          <a:spcPts val="0"/>
        </a:spcBef>
        <a:spcAft>
          <a:spcPts val="902"/>
        </a:spcAft>
        <a:buFont typeface="Arial" pitchFamily="34" charset="0"/>
        <a:buChar char="•"/>
        <a:defRPr sz="2905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911513" indent="-273074" algn="l" defTabSz="1092294" rtl="0" eaLnBrk="1" latinLnBrk="0" hangingPunct="1">
        <a:lnSpc>
          <a:spcPct val="100000"/>
        </a:lnSpc>
        <a:spcBef>
          <a:spcPts val="0"/>
        </a:spcBef>
        <a:spcAft>
          <a:spcPts val="902"/>
        </a:spcAft>
        <a:buFont typeface="Arial" pitchFamily="34" charset="0"/>
        <a:buChar char="–"/>
        <a:defRPr sz="2404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457660" indent="-273074" algn="l" defTabSz="1092294" rtl="0" eaLnBrk="1" latinLnBrk="0" hangingPunct="1">
        <a:lnSpc>
          <a:spcPct val="100000"/>
        </a:lnSpc>
        <a:spcBef>
          <a:spcPts val="0"/>
        </a:spcBef>
        <a:spcAft>
          <a:spcPts val="902"/>
        </a:spcAft>
        <a:buFont typeface="Arial" pitchFamily="34" charset="0"/>
        <a:buChar char="»"/>
        <a:defRPr sz="2404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3003806" indent="-273074" algn="l" defTabSz="1092294" rtl="0" eaLnBrk="1" latinLnBrk="0" hangingPunct="1">
        <a:spcBef>
          <a:spcPct val="20000"/>
        </a:spcBef>
        <a:buFont typeface="Arial" pitchFamily="34" charset="0"/>
        <a:buChar char="•"/>
        <a:defRPr sz="2404" kern="1200">
          <a:solidFill>
            <a:schemeClr val="tx1"/>
          </a:solidFill>
          <a:latin typeface="+mn-lt"/>
          <a:ea typeface="+mn-ea"/>
          <a:cs typeface="+mn-cs"/>
        </a:defRPr>
      </a:lvl6pPr>
      <a:lvl7pPr marL="3549952" indent="-273074" algn="l" defTabSz="1092294" rtl="0" eaLnBrk="1" latinLnBrk="0" hangingPunct="1">
        <a:spcBef>
          <a:spcPct val="20000"/>
        </a:spcBef>
        <a:buFont typeface="Arial" pitchFamily="34" charset="0"/>
        <a:buChar char="•"/>
        <a:defRPr sz="2404" kern="1200">
          <a:solidFill>
            <a:schemeClr val="tx1"/>
          </a:solidFill>
          <a:latin typeface="+mn-lt"/>
          <a:ea typeface="+mn-ea"/>
          <a:cs typeface="+mn-cs"/>
        </a:defRPr>
      </a:lvl7pPr>
      <a:lvl8pPr marL="4096100" indent="-273074" algn="l" defTabSz="1092294" rtl="0" eaLnBrk="1" latinLnBrk="0" hangingPunct="1">
        <a:spcBef>
          <a:spcPct val="20000"/>
        </a:spcBef>
        <a:buFont typeface="Arial" pitchFamily="34" charset="0"/>
        <a:buChar char="•"/>
        <a:defRPr sz="2404" kern="1200">
          <a:solidFill>
            <a:schemeClr val="tx1"/>
          </a:solidFill>
          <a:latin typeface="+mn-lt"/>
          <a:ea typeface="+mn-ea"/>
          <a:cs typeface="+mn-cs"/>
        </a:defRPr>
      </a:lvl8pPr>
      <a:lvl9pPr marL="4642246" indent="-273074" algn="l" defTabSz="1092294" rtl="0" eaLnBrk="1" latinLnBrk="0" hangingPunct="1">
        <a:spcBef>
          <a:spcPct val="20000"/>
        </a:spcBef>
        <a:buFont typeface="Arial" pitchFamily="34" charset="0"/>
        <a:buChar char="•"/>
        <a:defRPr sz="24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1pPr>
      <a:lvl2pPr marL="546146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2pPr>
      <a:lvl3pPr marL="1092294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3pPr>
      <a:lvl4pPr marL="1638440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4pPr>
      <a:lvl5pPr marL="2184586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5pPr>
      <a:lvl6pPr marL="2730732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6pPr>
      <a:lvl7pPr marL="3276880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7pPr>
      <a:lvl8pPr marL="3823026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8pPr>
      <a:lvl9pPr marL="4369172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>
            <a:extLst>
              <a:ext uri="{FF2B5EF4-FFF2-40B4-BE49-F238E27FC236}">
                <a16:creationId xmlns:a16="http://schemas.microsoft.com/office/drawing/2014/main" id="{82F360DB-535E-43C3-B0DD-2061A0C4A5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55662" y="1776778"/>
            <a:ext cx="10690225" cy="3641360"/>
          </a:xfrm>
          <a:solidFill>
            <a:schemeClr val="accent5">
              <a:lumMod val="40000"/>
              <a:lumOff val="60000"/>
              <a:alpha val="91765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eaLnBrk="1" hangingPunct="1"/>
            <a:r>
              <a:rPr lang="th-TH" sz="4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มติและสาระสำคัญจากการประชุม</a:t>
            </a:r>
            <a:br>
              <a:rPr lang="th-TH" sz="4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คณะกรรมการหลักประกันสุขภาพแห่งชาติ </a:t>
            </a:r>
            <a:b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10/2564 </a:t>
            </a:r>
            <a: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</a:t>
            </a:r>
            <a:r>
              <a:rPr lang="en-US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 </a:t>
            </a:r>
            <a: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en-US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altLang="th-TH" sz="4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9" name="ตัวแทนหมายเลขสไลด์ 3">
            <a:extLst>
              <a:ext uri="{FF2B5EF4-FFF2-40B4-BE49-F238E27FC236}">
                <a16:creationId xmlns:a16="http://schemas.microsoft.com/office/drawing/2014/main" id="{E872C959-2BA3-4C4C-BC9B-E2B3B23C0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1DB8D6-E334-49C3-9947-B852D4C36147}" type="slidenum">
              <a:rPr kumimoji="0" lang="th-TH" altLang="th-TH" sz="240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altLang="th-TH" sz="240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103" name="ชื่อเรื่องรอง 2">
            <a:extLst>
              <a:ext uri="{FF2B5EF4-FFF2-40B4-BE49-F238E27FC236}">
                <a16:creationId xmlns:a16="http://schemas.microsoft.com/office/drawing/2014/main" id="{06831B0A-0E62-4B70-BA1B-EAF1E4F5BE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19995" y="5730875"/>
            <a:ext cx="6925892" cy="3651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th-TH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นำเสนอในการประชุม อปสข เขต </a:t>
            </a:r>
            <a:r>
              <a:rPr lang="en-US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ราชบุรี วันที่  </a:t>
            </a:r>
            <a:r>
              <a:rPr lang="en-US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 </a:t>
            </a:r>
            <a:r>
              <a:rPr lang="th-TH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en-US" alt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altLang="th-TH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F01ED-7455-4ED8-8959-4A1DDE3B5CE3}"/>
              </a:ext>
            </a:extLst>
          </p:cNvPr>
          <p:cNvSpPr txBox="1"/>
          <p:nvPr/>
        </p:nvSpPr>
        <p:spPr>
          <a:xfrm>
            <a:off x="8778571" y="267919"/>
            <a:ext cx="2963850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3.1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06B44D5-1E23-4150-918A-2391CCAA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7" y="223707"/>
            <a:ext cx="2345708" cy="108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66B82-3312-49EB-BADC-750DE5B9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003" y="2886861"/>
            <a:ext cx="7071213" cy="281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13CBC33E-C884-4E28-9946-58BCABFA3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49" y="775116"/>
            <a:ext cx="3354473" cy="165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4AB431-E981-4C9F-AFF0-CBADC157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6933-19CA-40D0-9AD6-D4A3F92A08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DAC4C2BE-2F5A-4CA5-8DE3-27BE5E68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329" y="5949574"/>
            <a:ext cx="1470456" cy="6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9C7C87-25DB-4F13-8832-BB1D892297BE}"/>
              </a:ext>
            </a:extLst>
          </p:cNvPr>
          <p:cNvSpPr txBox="1"/>
          <p:nvPr/>
        </p:nvSpPr>
        <p:spPr>
          <a:xfrm>
            <a:off x="0" y="13251"/>
            <a:ext cx="1219199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เรื่องจากวาระเพื่อพิจารณา</a:t>
            </a: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6497EFBE-2A28-4377-96D4-A177FC7086BC}"/>
              </a:ext>
            </a:extLst>
          </p:cNvPr>
          <p:cNvSpPr/>
          <p:nvPr/>
        </p:nvSpPr>
        <p:spPr>
          <a:xfrm>
            <a:off x="195968" y="950111"/>
            <a:ext cx="667329" cy="475440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7A22B-E97B-43E8-99B8-D462DEADE26C}"/>
              </a:ext>
            </a:extLst>
          </p:cNvPr>
          <p:cNvSpPr txBox="1"/>
          <p:nvPr/>
        </p:nvSpPr>
        <p:spPr>
          <a:xfrm>
            <a:off x="648902" y="2009516"/>
            <a:ext cx="4015864" cy="3671070"/>
          </a:xfrm>
          <a:custGeom>
            <a:avLst/>
            <a:gdLst>
              <a:gd name="connsiteX0" fmla="*/ 0 w 4015864"/>
              <a:gd name="connsiteY0" fmla="*/ 0 h 3671070"/>
              <a:gd name="connsiteX1" fmla="*/ 4015864 w 4015864"/>
              <a:gd name="connsiteY1" fmla="*/ 0 h 3671070"/>
              <a:gd name="connsiteX2" fmla="*/ 4015864 w 4015864"/>
              <a:gd name="connsiteY2" fmla="*/ 3671070 h 3671070"/>
              <a:gd name="connsiteX3" fmla="*/ 0 w 4015864"/>
              <a:gd name="connsiteY3" fmla="*/ 3671070 h 3671070"/>
              <a:gd name="connsiteX4" fmla="*/ 0 w 4015864"/>
              <a:gd name="connsiteY4" fmla="*/ 0 h 367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864" h="3671070" fill="none" extrusionOk="0">
                <a:moveTo>
                  <a:pt x="0" y="0"/>
                </a:moveTo>
                <a:cubicBezTo>
                  <a:pt x="954612" y="-88561"/>
                  <a:pt x="3410622" y="-43802"/>
                  <a:pt x="4015864" y="0"/>
                </a:cubicBezTo>
                <a:cubicBezTo>
                  <a:pt x="3893197" y="1072080"/>
                  <a:pt x="3946395" y="2037310"/>
                  <a:pt x="4015864" y="3671070"/>
                </a:cubicBezTo>
                <a:cubicBezTo>
                  <a:pt x="3040599" y="3588436"/>
                  <a:pt x="1018186" y="3791824"/>
                  <a:pt x="0" y="3671070"/>
                </a:cubicBezTo>
                <a:cubicBezTo>
                  <a:pt x="-49896" y="1838989"/>
                  <a:pt x="-144546" y="1514185"/>
                  <a:pt x="0" y="0"/>
                </a:cubicBezTo>
                <a:close/>
              </a:path>
              <a:path w="4015864" h="3671070" stroke="0" extrusionOk="0">
                <a:moveTo>
                  <a:pt x="0" y="0"/>
                </a:moveTo>
                <a:cubicBezTo>
                  <a:pt x="540363" y="-107058"/>
                  <a:pt x="2586746" y="-123992"/>
                  <a:pt x="4015864" y="0"/>
                </a:cubicBezTo>
                <a:cubicBezTo>
                  <a:pt x="3999658" y="1089984"/>
                  <a:pt x="4052205" y="2566910"/>
                  <a:pt x="4015864" y="3671070"/>
                </a:cubicBezTo>
                <a:cubicBezTo>
                  <a:pt x="3602196" y="3568648"/>
                  <a:pt x="698055" y="3806184"/>
                  <a:pt x="0" y="3671070"/>
                </a:cubicBezTo>
                <a:cubicBezTo>
                  <a:pt x="-18949" y="2738253"/>
                  <a:pt x="-102686" y="1186022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73649392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มควบคุมโรคมีความเห็นทางวิชาการในการดำเนินงานและการกำหนดกลุ่มเป้าหมายการให้บริการวัคซีนป้องกันโรคไข้หวัดใหญ่ตามฤดูกาลเพิ่มเติม  ดังนี้ 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กลุ่มบุคลากรหรือผู้ปฏิบัติหน้าที่ให้บริการ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ดูแลผู้ป่วยโรค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กลุ่มที่อยู่ในจุดที่มีการรวมตัวของ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ประชาชนจำนวนมากที่เสี่ยงต่อการระบาด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กลุ่มเสี่ยงอื่นๆ ขึ้นกับสถานการณ์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002158-6025-49B5-BE0E-E52526A904EC}"/>
              </a:ext>
            </a:extLst>
          </p:cNvPr>
          <p:cNvSpPr txBox="1"/>
          <p:nvPr/>
        </p:nvSpPr>
        <p:spPr>
          <a:xfrm>
            <a:off x="970720" y="908426"/>
            <a:ext cx="10041837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thaiDi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2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ข้อเสนอการ</a:t>
            </a:r>
            <a:r>
              <a:rPr lang="th-TH" sz="32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ขยายกลุ่มเป้าหมายการให้บริการฉีดวัคซีนป้องกันโรคไข้หวัดใหญ่ตามฤดูกาล</a:t>
            </a:r>
            <a:r>
              <a:rPr lang="th-TH" sz="32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lang="en-US" sz="2400" b="1" dirty="0">
              <a:solidFill>
                <a:srgbClr val="0000CC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32EDCD-D991-47AE-96EA-479A537088B0}"/>
              </a:ext>
            </a:extLst>
          </p:cNvPr>
          <p:cNvSpPr txBox="1"/>
          <p:nvPr/>
        </p:nvSpPr>
        <p:spPr>
          <a:xfrm>
            <a:off x="5413968" y="3063164"/>
            <a:ext cx="6129130" cy="2677656"/>
          </a:xfrm>
          <a:custGeom>
            <a:avLst/>
            <a:gdLst>
              <a:gd name="connsiteX0" fmla="*/ 0 w 6129130"/>
              <a:gd name="connsiteY0" fmla="*/ 0 h 2677656"/>
              <a:gd name="connsiteX1" fmla="*/ 679776 w 6129130"/>
              <a:gd name="connsiteY1" fmla="*/ 0 h 2677656"/>
              <a:gd name="connsiteX2" fmla="*/ 1175679 w 6129130"/>
              <a:gd name="connsiteY2" fmla="*/ 0 h 2677656"/>
              <a:gd name="connsiteX3" fmla="*/ 1855455 w 6129130"/>
              <a:gd name="connsiteY3" fmla="*/ 0 h 2677656"/>
              <a:gd name="connsiteX4" fmla="*/ 2535231 w 6129130"/>
              <a:gd name="connsiteY4" fmla="*/ 0 h 2677656"/>
              <a:gd name="connsiteX5" fmla="*/ 3031133 w 6129130"/>
              <a:gd name="connsiteY5" fmla="*/ 0 h 2677656"/>
              <a:gd name="connsiteX6" fmla="*/ 3465744 w 6129130"/>
              <a:gd name="connsiteY6" fmla="*/ 0 h 2677656"/>
              <a:gd name="connsiteX7" fmla="*/ 4022938 w 6129130"/>
              <a:gd name="connsiteY7" fmla="*/ 0 h 2677656"/>
              <a:gd name="connsiteX8" fmla="*/ 4641423 w 6129130"/>
              <a:gd name="connsiteY8" fmla="*/ 0 h 2677656"/>
              <a:gd name="connsiteX9" fmla="*/ 5076034 w 6129130"/>
              <a:gd name="connsiteY9" fmla="*/ 0 h 2677656"/>
              <a:gd name="connsiteX10" fmla="*/ 5633228 w 6129130"/>
              <a:gd name="connsiteY10" fmla="*/ 0 h 2677656"/>
              <a:gd name="connsiteX11" fmla="*/ 6129130 w 6129130"/>
              <a:gd name="connsiteY11" fmla="*/ 0 h 2677656"/>
              <a:gd name="connsiteX12" fmla="*/ 6129130 w 6129130"/>
              <a:gd name="connsiteY12" fmla="*/ 455202 h 2677656"/>
              <a:gd name="connsiteX13" fmla="*/ 6129130 w 6129130"/>
              <a:gd name="connsiteY13" fmla="*/ 990733 h 2677656"/>
              <a:gd name="connsiteX14" fmla="*/ 6129130 w 6129130"/>
              <a:gd name="connsiteY14" fmla="*/ 1553040 h 2677656"/>
              <a:gd name="connsiteX15" fmla="*/ 6129130 w 6129130"/>
              <a:gd name="connsiteY15" fmla="*/ 2142125 h 2677656"/>
              <a:gd name="connsiteX16" fmla="*/ 6129130 w 6129130"/>
              <a:gd name="connsiteY16" fmla="*/ 2677656 h 2677656"/>
              <a:gd name="connsiteX17" fmla="*/ 5694519 w 6129130"/>
              <a:gd name="connsiteY17" fmla="*/ 2677656 h 2677656"/>
              <a:gd name="connsiteX18" fmla="*/ 5198617 w 6129130"/>
              <a:gd name="connsiteY18" fmla="*/ 2677656 h 2677656"/>
              <a:gd name="connsiteX19" fmla="*/ 4702714 w 6129130"/>
              <a:gd name="connsiteY19" fmla="*/ 2677656 h 2677656"/>
              <a:gd name="connsiteX20" fmla="*/ 4268103 w 6129130"/>
              <a:gd name="connsiteY20" fmla="*/ 2677656 h 2677656"/>
              <a:gd name="connsiteX21" fmla="*/ 3649618 w 6129130"/>
              <a:gd name="connsiteY21" fmla="*/ 2677656 h 2677656"/>
              <a:gd name="connsiteX22" fmla="*/ 3215007 w 6129130"/>
              <a:gd name="connsiteY22" fmla="*/ 2677656 h 2677656"/>
              <a:gd name="connsiteX23" fmla="*/ 2719105 w 6129130"/>
              <a:gd name="connsiteY23" fmla="*/ 2677656 h 2677656"/>
              <a:gd name="connsiteX24" fmla="*/ 2039329 w 6129130"/>
              <a:gd name="connsiteY24" fmla="*/ 2677656 h 2677656"/>
              <a:gd name="connsiteX25" fmla="*/ 1420844 w 6129130"/>
              <a:gd name="connsiteY25" fmla="*/ 2677656 h 2677656"/>
              <a:gd name="connsiteX26" fmla="*/ 924941 w 6129130"/>
              <a:gd name="connsiteY26" fmla="*/ 2677656 h 2677656"/>
              <a:gd name="connsiteX27" fmla="*/ 0 w 6129130"/>
              <a:gd name="connsiteY27" fmla="*/ 2677656 h 2677656"/>
              <a:gd name="connsiteX28" fmla="*/ 0 w 6129130"/>
              <a:gd name="connsiteY28" fmla="*/ 2088572 h 2677656"/>
              <a:gd name="connsiteX29" fmla="*/ 0 w 6129130"/>
              <a:gd name="connsiteY29" fmla="*/ 1633370 h 2677656"/>
              <a:gd name="connsiteX30" fmla="*/ 0 w 6129130"/>
              <a:gd name="connsiteY30" fmla="*/ 1178169 h 2677656"/>
              <a:gd name="connsiteX31" fmla="*/ 0 w 6129130"/>
              <a:gd name="connsiteY31" fmla="*/ 722967 h 2677656"/>
              <a:gd name="connsiteX32" fmla="*/ 0 w 6129130"/>
              <a:gd name="connsiteY32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129130" h="2677656" fill="none" extrusionOk="0">
                <a:moveTo>
                  <a:pt x="0" y="0"/>
                </a:moveTo>
                <a:cubicBezTo>
                  <a:pt x="188173" y="-79437"/>
                  <a:pt x="538524" y="64766"/>
                  <a:pt x="679776" y="0"/>
                </a:cubicBezTo>
                <a:cubicBezTo>
                  <a:pt x="821028" y="-64766"/>
                  <a:pt x="935229" y="8307"/>
                  <a:pt x="1175679" y="0"/>
                </a:cubicBezTo>
                <a:cubicBezTo>
                  <a:pt x="1416129" y="-8307"/>
                  <a:pt x="1617153" y="24818"/>
                  <a:pt x="1855455" y="0"/>
                </a:cubicBezTo>
                <a:cubicBezTo>
                  <a:pt x="2093757" y="-24818"/>
                  <a:pt x="2376252" y="13625"/>
                  <a:pt x="2535231" y="0"/>
                </a:cubicBezTo>
                <a:cubicBezTo>
                  <a:pt x="2694210" y="-13625"/>
                  <a:pt x="2793708" y="6122"/>
                  <a:pt x="3031133" y="0"/>
                </a:cubicBezTo>
                <a:cubicBezTo>
                  <a:pt x="3268558" y="-6122"/>
                  <a:pt x="3319913" y="4530"/>
                  <a:pt x="3465744" y="0"/>
                </a:cubicBezTo>
                <a:cubicBezTo>
                  <a:pt x="3611575" y="-4530"/>
                  <a:pt x="3866735" y="25588"/>
                  <a:pt x="4022938" y="0"/>
                </a:cubicBezTo>
                <a:cubicBezTo>
                  <a:pt x="4179141" y="-25588"/>
                  <a:pt x="4366165" y="61199"/>
                  <a:pt x="4641423" y="0"/>
                </a:cubicBezTo>
                <a:cubicBezTo>
                  <a:pt x="4916682" y="-61199"/>
                  <a:pt x="4918064" y="16400"/>
                  <a:pt x="5076034" y="0"/>
                </a:cubicBezTo>
                <a:cubicBezTo>
                  <a:pt x="5234004" y="-16400"/>
                  <a:pt x="5454431" y="30286"/>
                  <a:pt x="5633228" y="0"/>
                </a:cubicBezTo>
                <a:cubicBezTo>
                  <a:pt x="5812025" y="-30286"/>
                  <a:pt x="5937843" y="7734"/>
                  <a:pt x="6129130" y="0"/>
                </a:cubicBezTo>
                <a:cubicBezTo>
                  <a:pt x="6172030" y="219251"/>
                  <a:pt x="6105447" y="257618"/>
                  <a:pt x="6129130" y="455202"/>
                </a:cubicBezTo>
                <a:cubicBezTo>
                  <a:pt x="6152813" y="652786"/>
                  <a:pt x="6083390" y="777151"/>
                  <a:pt x="6129130" y="990733"/>
                </a:cubicBezTo>
                <a:cubicBezTo>
                  <a:pt x="6174870" y="1204315"/>
                  <a:pt x="6074013" y="1413663"/>
                  <a:pt x="6129130" y="1553040"/>
                </a:cubicBezTo>
                <a:cubicBezTo>
                  <a:pt x="6184247" y="1692417"/>
                  <a:pt x="6066501" y="2016647"/>
                  <a:pt x="6129130" y="2142125"/>
                </a:cubicBezTo>
                <a:cubicBezTo>
                  <a:pt x="6191759" y="2267604"/>
                  <a:pt x="6096385" y="2479678"/>
                  <a:pt x="6129130" y="2677656"/>
                </a:cubicBezTo>
                <a:cubicBezTo>
                  <a:pt x="6006690" y="2691997"/>
                  <a:pt x="5875395" y="2670579"/>
                  <a:pt x="5694519" y="2677656"/>
                </a:cubicBezTo>
                <a:cubicBezTo>
                  <a:pt x="5513643" y="2684733"/>
                  <a:pt x="5326411" y="2667699"/>
                  <a:pt x="5198617" y="2677656"/>
                </a:cubicBezTo>
                <a:cubicBezTo>
                  <a:pt x="5070823" y="2687613"/>
                  <a:pt x="4947851" y="2629890"/>
                  <a:pt x="4702714" y="2677656"/>
                </a:cubicBezTo>
                <a:cubicBezTo>
                  <a:pt x="4457577" y="2725422"/>
                  <a:pt x="4356723" y="2629627"/>
                  <a:pt x="4268103" y="2677656"/>
                </a:cubicBezTo>
                <a:cubicBezTo>
                  <a:pt x="4179483" y="2725685"/>
                  <a:pt x="3931462" y="2643202"/>
                  <a:pt x="3649618" y="2677656"/>
                </a:cubicBezTo>
                <a:cubicBezTo>
                  <a:pt x="3367774" y="2712110"/>
                  <a:pt x="3348939" y="2633642"/>
                  <a:pt x="3215007" y="2677656"/>
                </a:cubicBezTo>
                <a:cubicBezTo>
                  <a:pt x="3081075" y="2721670"/>
                  <a:pt x="2965848" y="2676422"/>
                  <a:pt x="2719105" y="2677656"/>
                </a:cubicBezTo>
                <a:cubicBezTo>
                  <a:pt x="2472362" y="2678890"/>
                  <a:pt x="2242185" y="2634628"/>
                  <a:pt x="2039329" y="2677656"/>
                </a:cubicBezTo>
                <a:cubicBezTo>
                  <a:pt x="1836473" y="2720684"/>
                  <a:pt x="1572264" y="2606744"/>
                  <a:pt x="1420844" y="2677656"/>
                </a:cubicBezTo>
                <a:cubicBezTo>
                  <a:pt x="1269424" y="2748568"/>
                  <a:pt x="1071013" y="2652005"/>
                  <a:pt x="924941" y="2677656"/>
                </a:cubicBezTo>
                <a:cubicBezTo>
                  <a:pt x="778869" y="2703307"/>
                  <a:pt x="330461" y="2626309"/>
                  <a:pt x="0" y="2677656"/>
                </a:cubicBezTo>
                <a:cubicBezTo>
                  <a:pt x="-61849" y="2516342"/>
                  <a:pt x="61034" y="2266631"/>
                  <a:pt x="0" y="2088572"/>
                </a:cubicBezTo>
                <a:cubicBezTo>
                  <a:pt x="-61034" y="1910513"/>
                  <a:pt x="36792" y="1837354"/>
                  <a:pt x="0" y="1633370"/>
                </a:cubicBezTo>
                <a:cubicBezTo>
                  <a:pt x="-36792" y="1429386"/>
                  <a:pt x="8899" y="1400794"/>
                  <a:pt x="0" y="1178169"/>
                </a:cubicBezTo>
                <a:cubicBezTo>
                  <a:pt x="-8899" y="955544"/>
                  <a:pt x="22094" y="905034"/>
                  <a:pt x="0" y="722967"/>
                </a:cubicBezTo>
                <a:cubicBezTo>
                  <a:pt x="-22094" y="540900"/>
                  <a:pt x="77347" y="182049"/>
                  <a:pt x="0" y="0"/>
                </a:cubicBezTo>
                <a:close/>
              </a:path>
              <a:path w="6129130" h="2677656" stroke="0" extrusionOk="0">
                <a:moveTo>
                  <a:pt x="0" y="0"/>
                </a:moveTo>
                <a:cubicBezTo>
                  <a:pt x="255283" y="-21052"/>
                  <a:pt x="416166" y="45620"/>
                  <a:pt x="618485" y="0"/>
                </a:cubicBezTo>
                <a:cubicBezTo>
                  <a:pt x="820805" y="-45620"/>
                  <a:pt x="986983" y="32792"/>
                  <a:pt x="1175679" y="0"/>
                </a:cubicBezTo>
                <a:cubicBezTo>
                  <a:pt x="1364375" y="-32792"/>
                  <a:pt x="1520296" y="6934"/>
                  <a:pt x="1671581" y="0"/>
                </a:cubicBezTo>
                <a:cubicBezTo>
                  <a:pt x="1822866" y="-6934"/>
                  <a:pt x="2162046" y="37749"/>
                  <a:pt x="2290066" y="0"/>
                </a:cubicBezTo>
                <a:cubicBezTo>
                  <a:pt x="2418087" y="-37749"/>
                  <a:pt x="2769856" y="54490"/>
                  <a:pt x="2908551" y="0"/>
                </a:cubicBezTo>
                <a:cubicBezTo>
                  <a:pt x="3047246" y="-54490"/>
                  <a:pt x="3281164" y="11423"/>
                  <a:pt x="3465744" y="0"/>
                </a:cubicBezTo>
                <a:cubicBezTo>
                  <a:pt x="3650324" y="-11423"/>
                  <a:pt x="3806434" y="64523"/>
                  <a:pt x="4022938" y="0"/>
                </a:cubicBezTo>
                <a:cubicBezTo>
                  <a:pt x="4239442" y="-64523"/>
                  <a:pt x="4308098" y="8350"/>
                  <a:pt x="4518840" y="0"/>
                </a:cubicBezTo>
                <a:cubicBezTo>
                  <a:pt x="4729582" y="-8350"/>
                  <a:pt x="4823439" y="30275"/>
                  <a:pt x="5076034" y="0"/>
                </a:cubicBezTo>
                <a:cubicBezTo>
                  <a:pt x="5328629" y="-30275"/>
                  <a:pt x="5369504" y="26014"/>
                  <a:pt x="5449354" y="0"/>
                </a:cubicBezTo>
                <a:cubicBezTo>
                  <a:pt x="5529204" y="-26014"/>
                  <a:pt x="5812949" y="81171"/>
                  <a:pt x="6129130" y="0"/>
                </a:cubicBezTo>
                <a:cubicBezTo>
                  <a:pt x="6192833" y="272978"/>
                  <a:pt x="6102249" y="429221"/>
                  <a:pt x="6129130" y="589084"/>
                </a:cubicBezTo>
                <a:cubicBezTo>
                  <a:pt x="6156011" y="748947"/>
                  <a:pt x="6091115" y="898548"/>
                  <a:pt x="6129130" y="1124616"/>
                </a:cubicBezTo>
                <a:cubicBezTo>
                  <a:pt x="6167145" y="1350684"/>
                  <a:pt x="6127656" y="1543302"/>
                  <a:pt x="6129130" y="1660147"/>
                </a:cubicBezTo>
                <a:cubicBezTo>
                  <a:pt x="6130604" y="1776992"/>
                  <a:pt x="6096873" y="2048847"/>
                  <a:pt x="6129130" y="2168901"/>
                </a:cubicBezTo>
                <a:cubicBezTo>
                  <a:pt x="6161387" y="2288955"/>
                  <a:pt x="6072909" y="2458831"/>
                  <a:pt x="6129130" y="2677656"/>
                </a:cubicBezTo>
                <a:cubicBezTo>
                  <a:pt x="5927414" y="2682744"/>
                  <a:pt x="5756187" y="2676292"/>
                  <a:pt x="5571936" y="2677656"/>
                </a:cubicBezTo>
                <a:cubicBezTo>
                  <a:pt x="5387685" y="2679020"/>
                  <a:pt x="5384782" y="2664982"/>
                  <a:pt x="5198617" y="2677656"/>
                </a:cubicBezTo>
                <a:cubicBezTo>
                  <a:pt x="5012452" y="2690330"/>
                  <a:pt x="4844433" y="2665388"/>
                  <a:pt x="4702714" y="2677656"/>
                </a:cubicBezTo>
                <a:cubicBezTo>
                  <a:pt x="4560995" y="2689924"/>
                  <a:pt x="4415678" y="2665117"/>
                  <a:pt x="4268103" y="2677656"/>
                </a:cubicBezTo>
                <a:cubicBezTo>
                  <a:pt x="4120528" y="2690195"/>
                  <a:pt x="4033159" y="2669326"/>
                  <a:pt x="3894784" y="2677656"/>
                </a:cubicBezTo>
                <a:cubicBezTo>
                  <a:pt x="3756409" y="2685986"/>
                  <a:pt x="3658908" y="2639110"/>
                  <a:pt x="3521464" y="2677656"/>
                </a:cubicBezTo>
                <a:cubicBezTo>
                  <a:pt x="3384020" y="2716202"/>
                  <a:pt x="3319865" y="2670744"/>
                  <a:pt x="3148144" y="2677656"/>
                </a:cubicBezTo>
                <a:cubicBezTo>
                  <a:pt x="2976423" y="2684568"/>
                  <a:pt x="2931128" y="2661888"/>
                  <a:pt x="2774824" y="2677656"/>
                </a:cubicBezTo>
                <a:cubicBezTo>
                  <a:pt x="2618520" y="2693424"/>
                  <a:pt x="2333863" y="2609313"/>
                  <a:pt x="2156339" y="2677656"/>
                </a:cubicBezTo>
                <a:cubicBezTo>
                  <a:pt x="1978815" y="2745999"/>
                  <a:pt x="1696594" y="2674313"/>
                  <a:pt x="1537854" y="2677656"/>
                </a:cubicBezTo>
                <a:cubicBezTo>
                  <a:pt x="1379115" y="2680999"/>
                  <a:pt x="1037428" y="2624995"/>
                  <a:pt x="858078" y="2677656"/>
                </a:cubicBezTo>
                <a:cubicBezTo>
                  <a:pt x="678728" y="2730317"/>
                  <a:pt x="270705" y="2607293"/>
                  <a:pt x="0" y="2677656"/>
                </a:cubicBezTo>
                <a:cubicBezTo>
                  <a:pt x="-14861" y="2468115"/>
                  <a:pt x="50042" y="2414933"/>
                  <a:pt x="0" y="2222454"/>
                </a:cubicBezTo>
                <a:cubicBezTo>
                  <a:pt x="-50042" y="2029975"/>
                  <a:pt x="41883" y="1872809"/>
                  <a:pt x="0" y="1713700"/>
                </a:cubicBezTo>
                <a:cubicBezTo>
                  <a:pt x="-41883" y="1554591"/>
                  <a:pt x="48707" y="1413051"/>
                  <a:pt x="0" y="1258498"/>
                </a:cubicBezTo>
                <a:cubicBezTo>
                  <a:pt x="-48707" y="1103945"/>
                  <a:pt x="25197" y="979820"/>
                  <a:pt x="0" y="803297"/>
                </a:cubicBezTo>
                <a:cubicBezTo>
                  <a:pt x="-25197" y="626774"/>
                  <a:pt x="78042" y="17834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99"/>
            </a:solidFill>
            <a:extLst>
              <a:ext uri="{C807C97D-BFC1-408E-A445-0C87EB9F89A2}">
                <ask:lineSketchStyleProps xmlns:ask="http://schemas.microsoft.com/office/drawing/2018/sketchyshapes" sd="38411007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th-TH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เห็นชอบให้มีการเตรียมความพร้อม โดยรณรงค์ให้ประชาชนลงทะเบียนตามระบบเป๋าตัง ระบบ </a:t>
            </a:r>
            <a:r>
              <a:rPr lang="en-US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Hospital Portal 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หรือการลงทะเบียนเข้ารับบริการตามที่หน่วยบริการกำหนด</a:t>
            </a:r>
            <a:endParaRPr lang="en-US" sz="28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th-TH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เห็นชอบให้ขยายเวลาการให้บริการถึงวันที่ </a:t>
            </a:r>
            <a:r>
              <a:rPr lang="en-US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31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ธันวาคม </a:t>
            </a:r>
            <a:r>
              <a:rPr lang="en-US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2564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28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3B95C5-4C44-40BF-92C8-0F157E95D6BB}"/>
              </a:ext>
            </a:extLst>
          </p:cNvPr>
          <p:cNvSpPr txBox="1"/>
          <p:nvPr/>
        </p:nvSpPr>
        <p:spPr>
          <a:xfrm>
            <a:off x="5413968" y="2539944"/>
            <a:ext cx="1439451" cy="523220"/>
          </a:xfrm>
          <a:custGeom>
            <a:avLst/>
            <a:gdLst>
              <a:gd name="connsiteX0" fmla="*/ 0 w 1439451"/>
              <a:gd name="connsiteY0" fmla="*/ 0 h 523220"/>
              <a:gd name="connsiteX1" fmla="*/ 494212 w 1439451"/>
              <a:gd name="connsiteY1" fmla="*/ 0 h 523220"/>
              <a:gd name="connsiteX2" fmla="*/ 945239 w 1439451"/>
              <a:gd name="connsiteY2" fmla="*/ 0 h 523220"/>
              <a:gd name="connsiteX3" fmla="*/ 1439451 w 1439451"/>
              <a:gd name="connsiteY3" fmla="*/ 0 h 523220"/>
              <a:gd name="connsiteX4" fmla="*/ 1439451 w 1439451"/>
              <a:gd name="connsiteY4" fmla="*/ 523220 h 523220"/>
              <a:gd name="connsiteX5" fmla="*/ 945239 w 1439451"/>
              <a:gd name="connsiteY5" fmla="*/ 523220 h 523220"/>
              <a:gd name="connsiteX6" fmla="*/ 451028 w 1439451"/>
              <a:gd name="connsiteY6" fmla="*/ 523220 h 523220"/>
              <a:gd name="connsiteX7" fmla="*/ 0 w 1439451"/>
              <a:gd name="connsiteY7" fmla="*/ 523220 h 523220"/>
              <a:gd name="connsiteX8" fmla="*/ 0 w 1439451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451" h="523220" fill="none" extrusionOk="0">
                <a:moveTo>
                  <a:pt x="0" y="0"/>
                </a:moveTo>
                <a:cubicBezTo>
                  <a:pt x="191884" y="-44345"/>
                  <a:pt x="351221" y="27592"/>
                  <a:pt x="494212" y="0"/>
                </a:cubicBezTo>
                <a:cubicBezTo>
                  <a:pt x="637203" y="-27592"/>
                  <a:pt x="825899" y="36846"/>
                  <a:pt x="945239" y="0"/>
                </a:cubicBezTo>
                <a:cubicBezTo>
                  <a:pt x="1064579" y="-36846"/>
                  <a:pt x="1251031" y="14912"/>
                  <a:pt x="1439451" y="0"/>
                </a:cubicBezTo>
                <a:cubicBezTo>
                  <a:pt x="1481233" y="146563"/>
                  <a:pt x="1390975" y="278443"/>
                  <a:pt x="1439451" y="523220"/>
                </a:cubicBezTo>
                <a:cubicBezTo>
                  <a:pt x="1245537" y="552240"/>
                  <a:pt x="1139693" y="493433"/>
                  <a:pt x="945239" y="523220"/>
                </a:cubicBezTo>
                <a:cubicBezTo>
                  <a:pt x="750785" y="553007"/>
                  <a:pt x="555688" y="515418"/>
                  <a:pt x="451028" y="523220"/>
                </a:cubicBezTo>
                <a:cubicBezTo>
                  <a:pt x="346368" y="531022"/>
                  <a:pt x="92700" y="506398"/>
                  <a:pt x="0" y="523220"/>
                </a:cubicBezTo>
                <a:cubicBezTo>
                  <a:pt x="-5890" y="302586"/>
                  <a:pt x="25336" y="251800"/>
                  <a:pt x="0" y="0"/>
                </a:cubicBezTo>
                <a:close/>
              </a:path>
              <a:path w="1439451" h="523220" stroke="0" extrusionOk="0">
                <a:moveTo>
                  <a:pt x="0" y="0"/>
                </a:moveTo>
                <a:cubicBezTo>
                  <a:pt x="227329" y="-1258"/>
                  <a:pt x="248831" y="18223"/>
                  <a:pt x="465422" y="0"/>
                </a:cubicBezTo>
                <a:cubicBezTo>
                  <a:pt x="682013" y="-18223"/>
                  <a:pt x="815461" y="30533"/>
                  <a:pt x="959634" y="0"/>
                </a:cubicBezTo>
                <a:cubicBezTo>
                  <a:pt x="1103807" y="-30533"/>
                  <a:pt x="1315457" y="22315"/>
                  <a:pt x="1439451" y="0"/>
                </a:cubicBezTo>
                <a:cubicBezTo>
                  <a:pt x="1490309" y="194010"/>
                  <a:pt x="1425337" y="361989"/>
                  <a:pt x="1439451" y="523220"/>
                </a:cubicBezTo>
                <a:cubicBezTo>
                  <a:pt x="1345610" y="567630"/>
                  <a:pt x="1082980" y="479978"/>
                  <a:pt x="988423" y="523220"/>
                </a:cubicBezTo>
                <a:cubicBezTo>
                  <a:pt x="893866" y="566462"/>
                  <a:pt x="616253" y="488789"/>
                  <a:pt x="508606" y="523220"/>
                </a:cubicBezTo>
                <a:cubicBezTo>
                  <a:pt x="400959" y="557651"/>
                  <a:pt x="103305" y="520224"/>
                  <a:pt x="0" y="523220"/>
                </a:cubicBezTo>
                <a:cubicBezTo>
                  <a:pt x="-13267" y="273676"/>
                  <a:pt x="24968" y="109550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99"/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BFE7E-EF83-49E0-BC17-8B0DA3C0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761" y="6264040"/>
            <a:ext cx="2743200" cy="365125"/>
          </a:xfrm>
        </p:spPr>
        <p:txBody>
          <a:bodyPr/>
          <a:lstStyle/>
          <a:p>
            <a:fld id="{FC046933-19CA-40D0-9AD6-D4A3F92A0862}" type="slidenum">
              <a:rPr lang="en-US" sz="1800" b="1" smtClean="0"/>
              <a:t>2</a:t>
            </a:fld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91686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D24E36-934F-40A3-9BF3-76FA7F9EBAF7}"/>
              </a:ext>
            </a:extLst>
          </p:cNvPr>
          <p:cNvSpPr txBox="1"/>
          <p:nvPr/>
        </p:nvSpPr>
        <p:spPr>
          <a:xfrm>
            <a:off x="0" y="13251"/>
            <a:ext cx="1219199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</a:t>
            </a:r>
            <a:r>
              <a:rPr lang="en-US" alt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วาระเพื่อพิจารณา</a:t>
            </a:r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2C955226-035A-4B15-9C23-793B4AD9E4F8}"/>
              </a:ext>
            </a:extLst>
          </p:cNvPr>
          <p:cNvSpPr/>
          <p:nvPr/>
        </p:nvSpPr>
        <p:spPr>
          <a:xfrm>
            <a:off x="381499" y="1347569"/>
            <a:ext cx="667329" cy="475440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88D98-7114-4D42-B7C2-DC56A3FB7D63}"/>
              </a:ext>
            </a:extLst>
          </p:cNvPr>
          <p:cNvSpPr txBox="1"/>
          <p:nvPr/>
        </p:nvSpPr>
        <p:spPr>
          <a:xfrm>
            <a:off x="1520685" y="2684576"/>
            <a:ext cx="3694044" cy="3046988"/>
          </a:xfrm>
          <a:custGeom>
            <a:avLst/>
            <a:gdLst>
              <a:gd name="connsiteX0" fmla="*/ 0 w 3694044"/>
              <a:gd name="connsiteY0" fmla="*/ 0 h 3046988"/>
              <a:gd name="connsiteX1" fmla="*/ 615674 w 3694044"/>
              <a:gd name="connsiteY1" fmla="*/ 0 h 3046988"/>
              <a:gd name="connsiteX2" fmla="*/ 1305229 w 3694044"/>
              <a:gd name="connsiteY2" fmla="*/ 0 h 3046988"/>
              <a:gd name="connsiteX3" fmla="*/ 1920903 w 3694044"/>
              <a:gd name="connsiteY3" fmla="*/ 0 h 3046988"/>
              <a:gd name="connsiteX4" fmla="*/ 2462696 w 3694044"/>
              <a:gd name="connsiteY4" fmla="*/ 0 h 3046988"/>
              <a:gd name="connsiteX5" fmla="*/ 2967549 w 3694044"/>
              <a:gd name="connsiteY5" fmla="*/ 0 h 3046988"/>
              <a:gd name="connsiteX6" fmla="*/ 3694044 w 3694044"/>
              <a:gd name="connsiteY6" fmla="*/ 0 h 3046988"/>
              <a:gd name="connsiteX7" fmla="*/ 3694044 w 3694044"/>
              <a:gd name="connsiteY7" fmla="*/ 670337 h 3046988"/>
              <a:gd name="connsiteX8" fmla="*/ 3694044 w 3694044"/>
              <a:gd name="connsiteY8" fmla="*/ 1340675 h 3046988"/>
              <a:gd name="connsiteX9" fmla="*/ 3694044 w 3694044"/>
              <a:gd name="connsiteY9" fmla="*/ 1858663 h 3046988"/>
              <a:gd name="connsiteX10" fmla="*/ 3694044 w 3694044"/>
              <a:gd name="connsiteY10" fmla="*/ 2376651 h 3046988"/>
              <a:gd name="connsiteX11" fmla="*/ 3694044 w 3694044"/>
              <a:gd name="connsiteY11" fmla="*/ 3046988 h 3046988"/>
              <a:gd name="connsiteX12" fmla="*/ 3004489 w 3694044"/>
              <a:gd name="connsiteY12" fmla="*/ 3046988 h 3046988"/>
              <a:gd name="connsiteX13" fmla="*/ 2425756 w 3694044"/>
              <a:gd name="connsiteY13" fmla="*/ 3046988 h 3046988"/>
              <a:gd name="connsiteX14" fmla="*/ 1773141 w 3694044"/>
              <a:gd name="connsiteY14" fmla="*/ 3046988 h 3046988"/>
              <a:gd name="connsiteX15" fmla="*/ 1268288 w 3694044"/>
              <a:gd name="connsiteY15" fmla="*/ 3046988 h 3046988"/>
              <a:gd name="connsiteX16" fmla="*/ 689555 w 3694044"/>
              <a:gd name="connsiteY16" fmla="*/ 3046988 h 3046988"/>
              <a:gd name="connsiteX17" fmla="*/ 0 w 3694044"/>
              <a:gd name="connsiteY17" fmla="*/ 3046988 h 3046988"/>
              <a:gd name="connsiteX18" fmla="*/ 0 w 3694044"/>
              <a:gd name="connsiteY18" fmla="*/ 2468060 h 3046988"/>
              <a:gd name="connsiteX19" fmla="*/ 0 w 3694044"/>
              <a:gd name="connsiteY19" fmla="*/ 1889133 h 3046988"/>
              <a:gd name="connsiteX20" fmla="*/ 0 w 3694044"/>
              <a:gd name="connsiteY20" fmla="*/ 1249265 h 3046988"/>
              <a:gd name="connsiteX21" fmla="*/ 0 w 3694044"/>
              <a:gd name="connsiteY21" fmla="*/ 731277 h 3046988"/>
              <a:gd name="connsiteX22" fmla="*/ 0 w 3694044"/>
              <a:gd name="connsiteY22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94044" h="3046988" fill="none" extrusionOk="0">
                <a:moveTo>
                  <a:pt x="0" y="0"/>
                </a:moveTo>
                <a:cubicBezTo>
                  <a:pt x="206896" y="-4698"/>
                  <a:pt x="485658" y="13390"/>
                  <a:pt x="615674" y="0"/>
                </a:cubicBezTo>
                <a:cubicBezTo>
                  <a:pt x="745690" y="-13390"/>
                  <a:pt x="1109562" y="-9856"/>
                  <a:pt x="1305229" y="0"/>
                </a:cubicBezTo>
                <a:cubicBezTo>
                  <a:pt x="1500896" y="9856"/>
                  <a:pt x="1753922" y="247"/>
                  <a:pt x="1920903" y="0"/>
                </a:cubicBezTo>
                <a:cubicBezTo>
                  <a:pt x="2087884" y="-247"/>
                  <a:pt x="2314086" y="21258"/>
                  <a:pt x="2462696" y="0"/>
                </a:cubicBezTo>
                <a:cubicBezTo>
                  <a:pt x="2611306" y="-21258"/>
                  <a:pt x="2824806" y="19745"/>
                  <a:pt x="2967549" y="0"/>
                </a:cubicBezTo>
                <a:cubicBezTo>
                  <a:pt x="3110292" y="-19745"/>
                  <a:pt x="3337281" y="-25454"/>
                  <a:pt x="3694044" y="0"/>
                </a:cubicBezTo>
                <a:cubicBezTo>
                  <a:pt x="3694737" y="160242"/>
                  <a:pt x="3697268" y="492080"/>
                  <a:pt x="3694044" y="670337"/>
                </a:cubicBezTo>
                <a:cubicBezTo>
                  <a:pt x="3690820" y="848594"/>
                  <a:pt x="3693922" y="1070722"/>
                  <a:pt x="3694044" y="1340675"/>
                </a:cubicBezTo>
                <a:cubicBezTo>
                  <a:pt x="3694166" y="1610628"/>
                  <a:pt x="3709828" y="1694736"/>
                  <a:pt x="3694044" y="1858663"/>
                </a:cubicBezTo>
                <a:cubicBezTo>
                  <a:pt x="3678260" y="2022590"/>
                  <a:pt x="3691922" y="2127640"/>
                  <a:pt x="3694044" y="2376651"/>
                </a:cubicBezTo>
                <a:cubicBezTo>
                  <a:pt x="3696166" y="2625662"/>
                  <a:pt x="3674099" y="2880624"/>
                  <a:pt x="3694044" y="3046988"/>
                </a:cubicBezTo>
                <a:cubicBezTo>
                  <a:pt x="3552699" y="3029253"/>
                  <a:pt x="3215604" y="3051409"/>
                  <a:pt x="3004489" y="3046988"/>
                </a:cubicBezTo>
                <a:cubicBezTo>
                  <a:pt x="2793374" y="3042567"/>
                  <a:pt x="2560913" y="3070929"/>
                  <a:pt x="2425756" y="3046988"/>
                </a:cubicBezTo>
                <a:cubicBezTo>
                  <a:pt x="2290599" y="3023047"/>
                  <a:pt x="1965840" y="3032596"/>
                  <a:pt x="1773141" y="3046988"/>
                </a:cubicBezTo>
                <a:cubicBezTo>
                  <a:pt x="1580442" y="3061380"/>
                  <a:pt x="1444942" y="3029424"/>
                  <a:pt x="1268288" y="3046988"/>
                </a:cubicBezTo>
                <a:cubicBezTo>
                  <a:pt x="1091634" y="3064552"/>
                  <a:pt x="880664" y="3046230"/>
                  <a:pt x="689555" y="3046988"/>
                </a:cubicBezTo>
                <a:cubicBezTo>
                  <a:pt x="498446" y="3047746"/>
                  <a:pt x="170578" y="3042466"/>
                  <a:pt x="0" y="3046988"/>
                </a:cubicBezTo>
                <a:cubicBezTo>
                  <a:pt x="14251" y="2825446"/>
                  <a:pt x="2649" y="2677835"/>
                  <a:pt x="0" y="2468060"/>
                </a:cubicBezTo>
                <a:cubicBezTo>
                  <a:pt x="-2649" y="2258285"/>
                  <a:pt x="12105" y="2039184"/>
                  <a:pt x="0" y="1889133"/>
                </a:cubicBezTo>
                <a:cubicBezTo>
                  <a:pt x="-12105" y="1739082"/>
                  <a:pt x="25322" y="1519029"/>
                  <a:pt x="0" y="1249265"/>
                </a:cubicBezTo>
                <a:cubicBezTo>
                  <a:pt x="-25322" y="979501"/>
                  <a:pt x="15927" y="857026"/>
                  <a:pt x="0" y="731277"/>
                </a:cubicBezTo>
                <a:cubicBezTo>
                  <a:pt x="-15927" y="605528"/>
                  <a:pt x="-26773" y="201619"/>
                  <a:pt x="0" y="0"/>
                </a:cubicBezTo>
                <a:close/>
              </a:path>
              <a:path w="3694044" h="3046988" stroke="0" extrusionOk="0">
                <a:moveTo>
                  <a:pt x="0" y="0"/>
                </a:moveTo>
                <a:cubicBezTo>
                  <a:pt x="295526" y="22263"/>
                  <a:pt x="450472" y="27346"/>
                  <a:pt x="689555" y="0"/>
                </a:cubicBezTo>
                <a:cubicBezTo>
                  <a:pt x="928638" y="-27346"/>
                  <a:pt x="1164483" y="21411"/>
                  <a:pt x="1305229" y="0"/>
                </a:cubicBezTo>
                <a:cubicBezTo>
                  <a:pt x="1445975" y="-21411"/>
                  <a:pt x="1609688" y="-17176"/>
                  <a:pt x="1847022" y="0"/>
                </a:cubicBezTo>
                <a:cubicBezTo>
                  <a:pt x="2084356" y="17176"/>
                  <a:pt x="2327662" y="6044"/>
                  <a:pt x="2462696" y="0"/>
                </a:cubicBezTo>
                <a:cubicBezTo>
                  <a:pt x="2597730" y="-6044"/>
                  <a:pt x="2823686" y="-16522"/>
                  <a:pt x="3004489" y="0"/>
                </a:cubicBezTo>
                <a:cubicBezTo>
                  <a:pt x="3185292" y="16522"/>
                  <a:pt x="3383460" y="5980"/>
                  <a:pt x="3694044" y="0"/>
                </a:cubicBezTo>
                <a:cubicBezTo>
                  <a:pt x="3705655" y="190035"/>
                  <a:pt x="3689499" y="331135"/>
                  <a:pt x="3694044" y="548458"/>
                </a:cubicBezTo>
                <a:cubicBezTo>
                  <a:pt x="3698589" y="765781"/>
                  <a:pt x="3671924" y="883863"/>
                  <a:pt x="3694044" y="1066446"/>
                </a:cubicBezTo>
                <a:cubicBezTo>
                  <a:pt x="3716164" y="1249029"/>
                  <a:pt x="3692869" y="1416650"/>
                  <a:pt x="3694044" y="1675843"/>
                </a:cubicBezTo>
                <a:cubicBezTo>
                  <a:pt x="3695219" y="1935036"/>
                  <a:pt x="3682154" y="2125576"/>
                  <a:pt x="3694044" y="2254771"/>
                </a:cubicBezTo>
                <a:cubicBezTo>
                  <a:pt x="3705934" y="2383966"/>
                  <a:pt x="3722263" y="2758446"/>
                  <a:pt x="3694044" y="3046988"/>
                </a:cubicBezTo>
                <a:cubicBezTo>
                  <a:pt x="3463899" y="3035627"/>
                  <a:pt x="3284774" y="3041783"/>
                  <a:pt x="3004489" y="3046988"/>
                </a:cubicBezTo>
                <a:cubicBezTo>
                  <a:pt x="2724204" y="3052193"/>
                  <a:pt x="2585140" y="3023731"/>
                  <a:pt x="2388815" y="3046988"/>
                </a:cubicBezTo>
                <a:cubicBezTo>
                  <a:pt x="2192490" y="3070245"/>
                  <a:pt x="2040172" y="3032139"/>
                  <a:pt x="1847022" y="3046988"/>
                </a:cubicBezTo>
                <a:cubicBezTo>
                  <a:pt x="1653872" y="3061837"/>
                  <a:pt x="1593183" y="3027800"/>
                  <a:pt x="1342169" y="3046988"/>
                </a:cubicBezTo>
                <a:cubicBezTo>
                  <a:pt x="1091155" y="3066176"/>
                  <a:pt x="993382" y="3067419"/>
                  <a:pt x="837317" y="3046988"/>
                </a:cubicBezTo>
                <a:cubicBezTo>
                  <a:pt x="681252" y="3026557"/>
                  <a:pt x="316863" y="3074273"/>
                  <a:pt x="0" y="3046988"/>
                </a:cubicBezTo>
                <a:cubicBezTo>
                  <a:pt x="4558" y="2859896"/>
                  <a:pt x="26179" y="2735873"/>
                  <a:pt x="0" y="2437590"/>
                </a:cubicBezTo>
                <a:cubicBezTo>
                  <a:pt x="-26179" y="2139307"/>
                  <a:pt x="-2453" y="2015353"/>
                  <a:pt x="0" y="1889133"/>
                </a:cubicBezTo>
                <a:cubicBezTo>
                  <a:pt x="2453" y="1762913"/>
                  <a:pt x="28191" y="1414607"/>
                  <a:pt x="0" y="1249265"/>
                </a:cubicBezTo>
                <a:cubicBezTo>
                  <a:pt x="-28191" y="1083923"/>
                  <a:pt x="28045" y="855821"/>
                  <a:pt x="0" y="578928"/>
                </a:cubicBezTo>
                <a:cubicBezTo>
                  <a:pt x="-28045" y="302035"/>
                  <a:pt x="-23518" y="272555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24661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หลักการและแผนการตรวจสอบการจ่ายชดเชยและคุณภาพ  แผนผังการรับข้อมูลการจ่ายแบบ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ee schedule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และมาตรการในการควบคุมกำกับการเบิกจ่ายให้ถูกต้อง โปรแกรมในการประมวลการจ่ายชดเชย และการกำกับติดตาม แผนการตรวจสอบเวชระเบียนรายการ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ee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chedule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ปี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2565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AF798-4EC0-4CE0-82F9-CC7B48A7BAC0}"/>
              </a:ext>
            </a:extLst>
          </p:cNvPr>
          <p:cNvSpPr txBox="1"/>
          <p:nvPr/>
        </p:nvSpPr>
        <p:spPr>
          <a:xfrm>
            <a:off x="1275519" y="1187831"/>
            <a:ext cx="8150703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thaiDi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2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การปรับประสิทธิภาพการบริหารกองทุนหลักประกันสุขภาพแห่งชาติ  </a:t>
            </a:r>
            <a:endParaRPr lang="en-US" sz="2400" b="1" dirty="0">
              <a:solidFill>
                <a:srgbClr val="0000CC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2479F-A5EA-490C-936D-B8BFE771A620}"/>
              </a:ext>
            </a:extLst>
          </p:cNvPr>
          <p:cNvSpPr txBox="1"/>
          <p:nvPr/>
        </p:nvSpPr>
        <p:spPr>
          <a:xfrm>
            <a:off x="6732108" y="2662275"/>
            <a:ext cx="4388126" cy="3410164"/>
          </a:xfrm>
          <a:custGeom>
            <a:avLst/>
            <a:gdLst>
              <a:gd name="connsiteX0" fmla="*/ 0 w 4388126"/>
              <a:gd name="connsiteY0" fmla="*/ 0 h 3410164"/>
              <a:gd name="connsiteX1" fmla="*/ 548516 w 4388126"/>
              <a:gd name="connsiteY1" fmla="*/ 0 h 3410164"/>
              <a:gd name="connsiteX2" fmla="*/ 1140913 w 4388126"/>
              <a:gd name="connsiteY2" fmla="*/ 0 h 3410164"/>
              <a:gd name="connsiteX3" fmla="*/ 1733310 w 4388126"/>
              <a:gd name="connsiteY3" fmla="*/ 0 h 3410164"/>
              <a:gd name="connsiteX4" fmla="*/ 2150182 w 4388126"/>
              <a:gd name="connsiteY4" fmla="*/ 0 h 3410164"/>
              <a:gd name="connsiteX5" fmla="*/ 2610935 w 4388126"/>
              <a:gd name="connsiteY5" fmla="*/ 0 h 3410164"/>
              <a:gd name="connsiteX6" fmla="*/ 3071688 w 4388126"/>
              <a:gd name="connsiteY6" fmla="*/ 0 h 3410164"/>
              <a:gd name="connsiteX7" fmla="*/ 3576323 w 4388126"/>
              <a:gd name="connsiteY7" fmla="*/ 0 h 3410164"/>
              <a:gd name="connsiteX8" fmla="*/ 4388126 w 4388126"/>
              <a:gd name="connsiteY8" fmla="*/ 0 h 3410164"/>
              <a:gd name="connsiteX9" fmla="*/ 4388126 w 4388126"/>
              <a:gd name="connsiteY9" fmla="*/ 602462 h 3410164"/>
              <a:gd name="connsiteX10" fmla="*/ 4388126 w 4388126"/>
              <a:gd name="connsiteY10" fmla="*/ 1136721 h 3410164"/>
              <a:gd name="connsiteX11" fmla="*/ 4388126 w 4388126"/>
              <a:gd name="connsiteY11" fmla="*/ 1602777 h 3410164"/>
              <a:gd name="connsiteX12" fmla="*/ 4388126 w 4388126"/>
              <a:gd name="connsiteY12" fmla="*/ 2171138 h 3410164"/>
              <a:gd name="connsiteX13" fmla="*/ 4388126 w 4388126"/>
              <a:gd name="connsiteY13" fmla="*/ 2637193 h 3410164"/>
              <a:gd name="connsiteX14" fmla="*/ 4388126 w 4388126"/>
              <a:gd name="connsiteY14" fmla="*/ 3410164 h 3410164"/>
              <a:gd name="connsiteX15" fmla="*/ 3751848 w 4388126"/>
              <a:gd name="connsiteY15" fmla="*/ 3410164 h 3410164"/>
              <a:gd name="connsiteX16" fmla="*/ 3247213 w 4388126"/>
              <a:gd name="connsiteY16" fmla="*/ 3410164 h 3410164"/>
              <a:gd name="connsiteX17" fmla="*/ 2742579 w 4388126"/>
              <a:gd name="connsiteY17" fmla="*/ 3410164 h 3410164"/>
              <a:gd name="connsiteX18" fmla="*/ 2281826 w 4388126"/>
              <a:gd name="connsiteY18" fmla="*/ 3410164 h 3410164"/>
              <a:gd name="connsiteX19" fmla="*/ 1645547 w 4388126"/>
              <a:gd name="connsiteY19" fmla="*/ 3410164 h 3410164"/>
              <a:gd name="connsiteX20" fmla="*/ 1009269 w 4388126"/>
              <a:gd name="connsiteY20" fmla="*/ 3410164 h 3410164"/>
              <a:gd name="connsiteX21" fmla="*/ 0 w 4388126"/>
              <a:gd name="connsiteY21" fmla="*/ 3410164 h 3410164"/>
              <a:gd name="connsiteX22" fmla="*/ 0 w 4388126"/>
              <a:gd name="connsiteY22" fmla="*/ 2807702 h 3410164"/>
              <a:gd name="connsiteX23" fmla="*/ 0 w 4388126"/>
              <a:gd name="connsiteY23" fmla="*/ 2307544 h 3410164"/>
              <a:gd name="connsiteX24" fmla="*/ 0 w 4388126"/>
              <a:gd name="connsiteY24" fmla="*/ 1773285 h 3410164"/>
              <a:gd name="connsiteX25" fmla="*/ 0 w 4388126"/>
              <a:gd name="connsiteY25" fmla="*/ 1170823 h 3410164"/>
              <a:gd name="connsiteX26" fmla="*/ 0 w 4388126"/>
              <a:gd name="connsiteY26" fmla="*/ 534259 h 3410164"/>
              <a:gd name="connsiteX27" fmla="*/ 0 w 4388126"/>
              <a:gd name="connsiteY27" fmla="*/ 0 h 341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88126" h="3410164" fill="none" extrusionOk="0">
                <a:moveTo>
                  <a:pt x="0" y="0"/>
                </a:moveTo>
                <a:cubicBezTo>
                  <a:pt x="188336" y="-36580"/>
                  <a:pt x="354842" y="25497"/>
                  <a:pt x="548516" y="0"/>
                </a:cubicBezTo>
                <a:cubicBezTo>
                  <a:pt x="742190" y="-25497"/>
                  <a:pt x="887208" y="6847"/>
                  <a:pt x="1140913" y="0"/>
                </a:cubicBezTo>
                <a:cubicBezTo>
                  <a:pt x="1394618" y="-6847"/>
                  <a:pt x="1516372" y="42035"/>
                  <a:pt x="1733310" y="0"/>
                </a:cubicBezTo>
                <a:cubicBezTo>
                  <a:pt x="1950248" y="-42035"/>
                  <a:pt x="2010667" y="41523"/>
                  <a:pt x="2150182" y="0"/>
                </a:cubicBezTo>
                <a:cubicBezTo>
                  <a:pt x="2289697" y="-41523"/>
                  <a:pt x="2476193" y="19382"/>
                  <a:pt x="2610935" y="0"/>
                </a:cubicBezTo>
                <a:cubicBezTo>
                  <a:pt x="2745677" y="-19382"/>
                  <a:pt x="2972254" y="32422"/>
                  <a:pt x="3071688" y="0"/>
                </a:cubicBezTo>
                <a:cubicBezTo>
                  <a:pt x="3171122" y="-32422"/>
                  <a:pt x="3370232" y="41840"/>
                  <a:pt x="3576323" y="0"/>
                </a:cubicBezTo>
                <a:cubicBezTo>
                  <a:pt x="3782414" y="-41840"/>
                  <a:pt x="4223680" y="30134"/>
                  <a:pt x="4388126" y="0"/>
                </a:cubicBezTo>
                <a:cubicBezTo>
                  <a:pt x="4414871" y="133976"/>
                  <a:pt x="4381855" y="409036"/>
                  <a:pt x="4388126" y="602462"/>
                </a:cubicBezTo>
                <a:cubicBezTo>
                  <a:pt x="4394397" y="795888"/>
                  <a:pt x="4366452" y="1004816"/>
                  <a:pt x="4388126" y="1136721"/>
                </a:cubicBezTo>
                <a:cubicBezTo>
                  <a:pt x="4409800" y="1268626"/>
                  <a:pt x="4358289" y="1380873"/>
                  <a:pt x="4388126" y="1602777"/>
                </a:cubicBezTo>
                <a:cubicBezTo>
                  <a:pt x="4417963" y="1824681"/>
                  <a:pt x="4343258" y="1913706"/>
                  <a:pt x="4388126" y="2171138"/>
                </a:cubicBezTo>
                <a:cubicBezTo>
                  <a:pt x="4432994" y="2428570"/>
                  <a:pt x="4350844" y="2411072"/>
                  <a:pt x="4388126" y="2637193"/>
                </a:cubicBezTo>
                <a:cubicBezTo>
                  <a:pt x="4425408" y="2863315"/>
                  <a:pt x="4346248" y="3223881"/>
                  <a:pt x="4388126" y="3410164"/>
                </a:cubicBezTo>
                <a:cubicBezTo>
                  <a:pt x="4106166" y="3413450"/>
                  <a:pt x="3883751" y="3382861"/>
                  <a:pt x="3751848" y="3410164"/>
                </a:cubicBezTo>
                <a:cubicBezTo>
                  <a:pt x="3619945" y="3437467"/>
                  <a:pt x="3356039" y="3404640"/>
                  <a:pt x="3247213" y="3410164"/>
                </a:cubicBezTo>
                <a:cubicBezTo>
                  <a:pt x="3138388" y="3415688"/>
                  <a:pt x="2958095" y="3379219"/>
                  <a:pt x="2742579" y="3410164"/>
                </a:cubicBezTo>
                <a:cubicBezTo>
                  <a:pt x="2527063" y="3441109"/>
                  <a:pt x="2398160" y="3388737"/>
                  <a:pt x="2281826" y="3410164"/>
                </a:cubicBezTo>
                <a:cubicBezTo>
                  <a:pt x="2165492" y="3431591"/>
                  <a:pt x="1952597" y="3363428"/>
                  <a:pt x="1645547" y="3410164"/>
                </a:cubicBezTo>
                <a:cubicBezTo>
                  <a:pt x="1338497" y="3456900"/>
                  <a:pt x="1285149" y="3394350"/>
                  <a:pt x="1009269" y="3410164"/>
                </a:cubicBezTo>
                <a:cubicBezTo>
                  <a:pt x="733389" y="3425978"/>
                  <a:pt x="321630" y="3409340"/>
                  <a:pt x="0" y="3410164"/>
                </a:cubicBezTo>
                <a:cubicBezTo>
                  <a:pt x="-5277" y="3145339"/>
                  <a:pt x="54889" y="3066268"/>
                  <a:pt x="0" y="2807702"/>
                </a:cubicBezTo>
                <a:cubicBezTo>
                  <a:pt x="-54889" y="2549136"/>
                  <a:pt x="39146" y="2408087"/>
                  <a:pt x="0" y="2307544"/>
                </a:cubicBezTo>
                <a:cubicBezTo>
                  <a:pt x="-39146" y="2207001"/>
                  <a:pt x="61171" y="1956923"/>
                  <a:pt x="0" y="1773285"/>
                </a:cubicBezTo>
                <a:cubicBezTo>
                  <a:pt x="-61171" y="1589647"/>
                  <a:pt x="67614" y="1388927"/>
                  <a:pt x="0" y="1170823"/>
                </a:cubicBezTo>
                <a:cubicBezTo>
                  <a:pt x="-67614" y="952719"/>
                  <a:pt x="4702" y="675674"/>
                  <a:pt x="0" y="534259"/>
                </a:cubicBezTo>
                <a:cubicBezTo>
                  <a:pt x="-4702" y="392844"/>
                  <a:pt x="60343" y="209128"/>
                  <a:pt x="0" y="0"/>
                </a:cubicBezTo>
                <a:close/>
              </a:path>
              <a:path w="4388126" h="3410164" stroke="0" extrusionOk="0">
                <a:moveTo>
                  <a:pt x="0" y="0"/>
                </a:moveTo>
                <a:cubicBezTo>
                  <a:pt x="92570" y="-27444"/>
                  <a:pt x="232699" y="25674"/>
                  <a:pt x="416872" y="0"/>
                </a:cubicBezTo>
                <a:cubicBezTo>
                  <a:pt x="601045" y="-25674"/>
                  <a:pt x="776514" y="35833"/>
                  <a:pt x="921506" y="0"/>
                </a:cubicBezTo>
                <a:cubicBezTo>
                  <a:pt x="1066498" y="-35833"/>
                  <a:pt x="1147400" y="10637"/>
                  <a:pt x="1338378" y="0"/>
                </a:cubicBezTo>
                <a:cubicBezTo>
                  <a:pt x="1529356" y="-10637"/>
                  <a:pt x="1723262" y="61655"/>
                  <a:pt x="1886894" y="0"/>
                </a:cubicBezTo>
                <a:cubicBezTo>
                  <a:pt x="2050526" y="-61655"/>
                  <a:pt x="2316278" y="9305"/>
                  <a:pt x="2523172" y="0"/>
                </a:cubicBezTo>
                <a:cubicBezTo>
                  <a:pt x="2730066" y="-9305"/>
                  <a:pt x="2846300" y="51034"/>
                  <a:pt x="2983926" y="0"/>
                </a:cubicBezTo>
                <a:cubicBezTo>
                  <a:pt x="3121552" y="-51034"/>
                  <a:pt x="3281889" y="58028"/>
                  <a:pt x="3532441" y="0"/>
                </a:cubicBezTo>
                <a:cubicBezTo>
                  <a:pt x="3782994" y="-58028"/>
                  <a:pt x="4185602" y="13354"/>
                  <a:pt x="4388126" y="0"/>
                </a:cubicBezTo>
                <a:cubicBezTo>
                  <a:pt x="4453144" y="159675"/>
                  <a:pt x="4363269" y="455976"/>
                  <a:pt x="4388126" y="602462"/>
                </a:cubicBezTo>
                <a:cubicBezTo>
                  <a:pt x="4412983" y="748948"/>
                  <a:pt x="4377271" y="950306"/>
                  <a:pt x="4388126" y="1170823"/>
                </a:cubicBezTo>
                <a:cubicBezTo>
                  <a:pt x="4398981" y="1391340"/>
                  <a:pt x="4372066" y="1629093"/>
                  <a:pt x="4388126" y="1807387"/>
                </a:cubicBezTo>
                <a:cubicBezTo>
                  <a:pt x="4404186" y="1985681"/>
                  <a:pt x="4353509" y="2146750"/>
                  <a:pt x="4388126" y="2307544"/>
                </a:cubicBezTo>
                <a:cubicBezTo>
                  <a:pt x="4422743" y="2468338"/>
                  <a:pt x="4374695" y="2551523"/>
                  <a:pt x="4388126" y="2773600"/>
                </a:cubicBezTo>
                <a:cubicBezTo>
                  <a:pt x="4401557" y="2995677"/>
                  <a:pt x="4365085" y="3223374"/>
                  <a:pt x="4388126" y="3410164"/>
                </a:cubicBezTo>
                <a:cubicBezTo>
                  <a:pt x="4291091" y="3419982"/>
                  <a:pt x="4121749" y="3404647"/>
                  <a:pt x="3971254" y="3410164"/>
                </a:cubicBezTo>
                <a:cubicBezTo>
                  <a:pt x="3820759" y="3415681"/>
                  <a:pt x="3618447" y="3356583"/>
                  <a:pt x="3422738" y="3410164"/>
                </a:cubicBezTo>
                <a:cubicBezTo>
                  <a:pt x="3227029" y="3463745"/>
                  <a:pt x="2990186" y="3338545"/>
                  <a:pt x="2786460" y="3410164"/>
                </a:cubicBezTo>
                <a:cubicBezTo>
                  <a:pt x="2582734" y="3481783"/>
                  <a:pt x="2475872" y="3402030"/>
                  <a:pt x="2325707" y="3410164"/>
                </a:cubicBezTo>
                <a:cubicBezTo>
                  <a:pt x="2175542" y="3418298"/>
                  <a:pt x="2076270" y="3392418"/>
                  <a:pt x="1864954" y="3410164"/>
                </a:cubicBezTo>
                <a:cubicBezTo>
                  <a:pt x="1653638" y="3427910"/>
                  <a:pt x="1626999" y="3401015"/>
                  <a:pt x="1448082" y="3410164"/>
                </a:cubicBezTo>
                <a:cubicBezTo>
                  <a:pt x="1269165" y="3419313"/>
                  <a:pt x="964929" y="3360941"/>
                  <a:pt x="811803" y="3410164"/>
                </a:cubicBezTo>
                <a:cubicBezTo>
                  <a:pt x="658677" y="3459387"/>
                  <a:pt x="265871" y="3357601"/>
                  <a:pt x="0" y="3410164"/>
                </a:cubicBezTo>
                <a:cubicBezTo>
                  <a:pt x="-23618" y="3155534"/>
                  <a:pt x="11319" y="3036958"/>
                  <a:pt x="0" y="2773600"/>
                </a:cubicBezTo>
                <a:cubicBezTo>
                  <a:pt x="-11319" y="2510242"/>
                  <a:pt x="23310" y="2376799"/>
                  <a:pt x="0" y="2171138"/>
                </a:cubicBezTo>
                <a:cubicBezTo>
                  <a:pt x="-23310" y="1965477"/>
                  <a:pt x="30755" y="1856152"/>
                  <a:pt x="0" y="1636879"/>
                </a:cubicBezTo>
                <a:cubicBezTo>
                  <a:pt x="-30755" y="1417606"/>
                  <a:pt x="12423" y="1261870"/>
                  <a:pt x="0" y="1034416"/>
                </a:cubicBezTo>
                <a:cubicBezTo>
                  <a:pt x="-12423" y="806962"/>
                  <a:pt x="44006" y="682858"/>
                  <a:pt x="0" y="568361"/>
                </a:cubicBezTo>
                <a:cubicBezTo>
                  <a:pt x="-44006" y="453864"/>
                  <a:pt x="6566" y="252506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903256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th-TH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เห็นชอบการปรับประสิทธิภาพการบริหารกองทุนหลักประกันสุขภาพแห่งชาติและมาตรการในการควบคุมกำกับการเบิกจ่ายให้ถูกต้อง กรณีบริการที่จ่ายชดเชย</a:t>
            </a:r>
            <a:r>
              <a:rPr lang="th-TH" sz="28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แบบ </a:t>
            </a:r>
            <a:r>
              <a:rPr lang="en-US" sz="28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</a:t>
            </a:r>
            <a:r>
              <a:rPr lang="en-US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ee </a:t>
            </a:r>
            <a:r>
              <a:rPr lang="en-US" sz="28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</a:t>
            </a:r>
            <a:r>
              <a:rPr lang="en-US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chedule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และ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มอบ สปสช</a:t>
            </a:r>
            <a:r>
              <a:rPr lang="en-US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รับข้อเสนอแนะและข้อสังเกตของคณะกรรมการไปพิจารณาดำเนินการ</a:t>
            </a:r>
            <a:endParaRPr lang="en-US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63261E-6F92-4D75-868C-7153968A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6933-19CA-40D0-9AD6-D4A3F92A0862}" type="slidenum">
              <a:rPr lang="en-US" sz="1600" smtClean="0"/>
              <a:t>3</a:t>
            </a:fld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8C656-DD64-4300-845A-4EC56491B2EA}"/>
              </a:ext>
            </a:extLst>
          </p:cNvPr>
          <p:cNvSpPr txBox="1"/>
          <p:nvPr/>
        </p:nvSpPr>
        <p:spPr>
          <a:xfrm>
            <a:off x="6732108" y="2057841"/>
            <a:ext cx="1439451" cy="523220"/>
          </a:xfrm>
          <a:custGeom>
            <a:avLst/>
            <a:gdLst>
              <a:gd name="connsiteX0" fmla="*/ 0 w 1439451"/>
              <a:gd name="connsiteY0" fmla="*/ 0 h 523220"/>
              <a:gd name="connsiteX1" fmla="*/ 494212 w 1439451"/>
              <a:gd name="connsiteY1" fmla="*/ 0 h 523220"/>
              <a:gd name="connsiteX2" fmla="*/ 945239 w 1439451"/>
              <a:gd name="connsiteY2" fmla="*/ 0 h 523220"/>
              <a:gd name="connsiteX3" fmla="*/ 1439451 w 1439451"/>
              <a:gd name="connsiteY3" fmla="*/ 0 h 523220"/>
              <a:gd name="connsiteX4" fmla="*/ 1439451 w 1439451"/>
              <a:gd name="connsiteY4" fmla="*/ 523220 h 523220"/>
              <a:gd name="connsiteX5" fmla="*/ 945239 w 1439451"/>
              <a:gd name="connsiteY5" fmla="*/ 523220 h 523220"/>
              <a:gd name="connsiteX6" fmla="*/ 451028 w 1439451"/>
              <a:gd name="connsiteY6" fmla="*/ 523220 h 523220"/>
              <a:gd name="connsiteX7" fmla="*/ 0 w 1439451"/>
              <a:gd name="connsiteY7" fmla="*/ 523220 h 523220"/>
              <a:gd name="connsiteX8" fmla="*/ 0 w 1439451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451" h="523220" fill="none" extrusionOk="0">
                <a:moveTo>
                  <a:pt x="0" y="0"/>
                </a:moveTo>
                <a:cubicBezTo>
                  <a:pt x="191884" y="-44345"/>
                  <a:pt x="351221" y="27592"/>
                  <a:pt x="494212" y="0"/>
                </a:cubicBezTo>
                <a:cubicBezTo>
                  <a:pt x="637203" y="-27592"/>
                  <a:pt x="825899" y="36846"/>
                  <a:pt x="945239" y="0"/>
                </a:cubicBezTo>
                <a:cubicBezTo>
                  <a:pt x="1064579" y="-36846"/>
                  <a:pt x="1251031" y="14912"/>
                  <a:pt x="1439451" y="0"/>
                </a:cubicBezTo>
                <a:cubicBezTo>
                  <a:pt x="1481233" y="146563"/>
                  <a:pt x="1390975" y="278443"/>
                  <a:pt x="1439451" y="523220"/>
                </a:cubicBezTo>
                <a:cubicBezTo>
                  <a:pt x="1245537" y="552240"/>
                  <a:pt x="1139693" y="493433"/>
                  <a:pt x="945239" y="523220"/>
                </a:cubicBezTo>
                <a:cubicBezTo>
                  <a:pt x="750785" y="553007"/>
                  <a:pt x="555688" y="515418"/>
                  <a:pt x="451028" y="523220"/>
                </a:cubicBezTo>
                <a:cubicBezTo>
                  <a:pt x="346368" y="531022"/>
                  <a:pt x="92700" y="506398"/>
                  <a:pt x="0" y="523220"/>
                </a:cubicBezTo>
                <a:cubicBezTo>
                  <a:pt x="-5890" y="302586"/>
                  <a:pt x="25336" y="251800"/>
                  <a:pt x="0" y="0"/>
                </a:cubicBezTo>
                <a:close/>
              </a:path>
              <a:path w="1439451" h="523220" stroke="0" extrusionOk="0">
                <a:moveTo>
                  <a:pt x="0" y="0"/>
                </a:moveTo>
                <a:cubicBezTo>
                  <a:pt x="227329" y="-1258"/>
                  <a:pt x="248831" y="18223"/>
                  <a:pt x="465422" y="0"/>
                </a:cubicBezTo>
                <a:cubicBezTo>
                  <a:pt x="682013" y="-18223"/>
                  <a:pt x="815461" y="30533"/>
                  <a:pt x="959634" y="0"/>
                </a:cubicBezTo>
                <a:cubicBezTo>
                  <a:pt x="1103807" y="-30533"/>
                  <a:pt x="1315457" y="22315"/>
                  <a:pt x="1439451" y="0"/>
                </a:cubicBezTo>
                <a:cubicBezTo>
                  <a:pt x="1490309" y="194010"/>
                  <a:pt x="1425337" y="361989"/>
                  <a:pt x="1439451" y="523220"/>
                </a:cubicBezTo>
                <a:cubicBezTo>
                  <a:pt x="1345610" y="567630"/>
                  <a:pt x="1082980" y="479978"/>
                  <a:pt x="988423" y="523220"/>
                </a:cubicBezTo>
                <a:cubicBezTo>
                  <a:pt x="893866" y="566462"/>
                  <a:pt x="616253" y="488789"/>
                  <a:pt x="508606" y="523220"/>
                </a:cubicBezTo>
                <a:cubicBezTo>
                  <a:pt x="400959" y="557651"/>
                  <a:pt x="103305" y="520224"/>
                  <a:pt x="0" y="523220"/>
                </a:cubicBezTo>
                <a:cubicBezTo>
                  <a:pt x="-13267" y="273676"/>
                  <a:pt x="24968" y="109550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99"/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00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3FA09F-C558-42FE-9AD2-30640E387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6" y="878003"/>
            <a:ext cx="7024016" cy="550871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56240" indent="-356240">
              <a:spcBef>
                <a:spcPts val="601"/>
              </a:spcBef>
              <a:spcAft>
                <a:spcPts val="0"/>
              </a:spcAft>
              <a:buFont typeface="+mj-lt"/>
              <a:buAutoNum type="arabicParenR"/>
            </a:pPr>
            <a:r>
              <a:rPr lang="th-TH" sz="2404" dirty="0">
                <a:solidFill>
                  <a:srgbClr val="0000CC"/>
                </a:solidFill>
                <a:ea typeface="Tahoma" panose="020B0604030504040204" pitchFamily="34" charset="0"/>
              </a:rPr>
              <a:t>ตรวจสอบก่อนการจ่ายชดเชย </a:t>
            </a:r>
            <a:r>
              <a:rPr lang="en-US" sz="2404" dirty="0">
                <a:solidFill>
                  <a:srgbClr val="0000CC"/>
                </a:solidFill>
                <a:ea typeface="Tahoma" panose="020B0604030504040204" pitchFamily="34" charset="0"/>
              </a:rPr>
              <a:t>(Pre-audit) </a:t>
            </a:r>
            <a:r>
              <a:rPr lang="th-TH" sz="2204" dirty="0">
                <a:ea typeface="Tahoma" panose="020B0604030504040204" pitchFamily="34" charset="0"/>
              </a:rPr>
              <a:t>ใน </a:t>
            </a:r>
            <a:r>
              <a:rPr lang="th-TH" sz="2204" u="sng" dirty="0">
                <a:solidFill>
                  <a:srgbClr val="FF0000"/>
                </a:solidFill>
                <a:ea typeface="Tahoma" panose="020B0604030504040204" pitchFamily="34" charset="0"/>
              </a:rPr>
              <a:t>ทุกรายการ </a:t>
            </a:r>
            <a:r>
              <a:rPr lang="th-TH" sz="2204" dirty="0">
                <a:ea typeface="Tahoma" panose="020B0604030504040204" pitchFamily="34" charset="0"/>
              </a:rPr>
              <a:t>ที่มีการเบิกชดเชย ซึ่งมีมาตรการในการตรวจสอบดังนี้</a:t>
            </a:r>
          </a:p>
          <a:p>
            <a:pPr marL="806312" lvl="1" indent="-260819">
              <a:spcBef>
                <a:spcPts val="601"/>
              </a:spcBef>
              <a:spcAft>
                <a:spcPts val="0"/>
              </a:spcAft>
              <a:buSzPct val="100000"/>
              <a:buFont typeface="+mj-cs"/>
              <a:buAutoNum type="thaiAlphaParenR"/>
            </a:pPr>
            <a:r>
              <a:rPr lang="th-TH" sz="2204" dirty="0">
                <a:solidFill>
                  <a:srgbClr val="C00000"/>
                </a:solidFill>
              </a:rPr>
              <a:t>ระบบ </a:t>
            </a:r>
            <a:r>
              <a:rPr lang="en-US" sz="2204" dirty="0">
                <a:solidFill>
                  <a:srgbClr val="C00000"/>
                </a:solidFill>
              </a:rPr>
              <a:t>authentication </a:t>
            </a:r>
            <a:r>
              <a:rPr lang="th-TH" sz="2204" dirty="0"/>
              <a:t>การตรวจสอบการพิสูจน์ตัวตนของผู้รับบริการ</a:t>
            </a:r>
          </a:p>
          <a:p>
            <a:pPr marL="806312" lvl="1" indent="-260819">
              <a:spcBef>
                <a:spcPts val="601"/>
              </a:spcBef>
              <a:spcAft>
                <a:spcPts val="0"/>
              </a:spcAft>
              <a:buSzPct val="100000"/>
              <a:buFont typeface="+mj-cs"/>
              <a:buAutoNum type="thaiAlphaParenR"/>
            </a:pPr>
            <a:r>
              <a:rPr lang="th-TH" sz="2204" dirty="0">
                <a:solidFill>
                  <a:srgbClr val="C00000"/>
                </a:solidFill>
              </a:rPr>
              <a:t>ระบบตรวจสอบ </a:t>
            </a:r>
            <a:r>
              <a:rPr lang="en-US" sz="2204" dirty="0">
                <a:solidFill>
                  <a:srgbClr val="C00000"/>
                </a:solidFill>
              </a:rPr>
              <a:t>1st  Adjudication</a:t>
            </a:r>
            <a:r>
              <a:rPr lang="th-TH" sz="2204" dirty="0">
                <a:solidFill>
                  <a:srgbClr val="C00000"/>
                </a:solidFill>
              </a:rPr>
              <a:t> </a:t>
            </a:r>
            <a:r>
              <a:rPr lang="th-TH" sz="2204" dirty="0"/>
              <a:t>การตรวจสอบข้อมูลเบิกจ่ายตามเงื่อนไขที่กำหนด เป็นการตรวจสอบในระบบโปรแกรมเบื้องต้น</a:t>
            </a:r>
          </a:p>
          <a:p>
            <a:pPr marL="806312" lvl="1" indent="-260819">
              <a:spcBef>
                <a:spcPts val="601"/>
              </a:spcBef>
              <a:spcAft>
                <a:spcPts val="0"/>
              </a:spcAft>
              <a:buSzPct val="100000"/>
              <a:buFont typeface="+mj-cs"/>
              <a:buAutoNum type="thaiAlphaParenR"/>
            </a:pPr>
            <a:r>
              <a:rPr lang="th-TH" sz="2204" dirty="0">
                <a:solidFill>
                  <a:srgbClr val="C00000"/>
                </a:solidFill>
              </a:rPr>
              <a:t>ระบบตรวจสอบ </a:t>
            </a:r>
            <a:r>
              <a:rPr lang="en-US" sz="2204" dirty="0">
                <a:solidFill>
                  <a:srgbClr val="C00000"/>
                </a:solidFill>
              </a:rPr>
              <a:t>2nd Adjudication</a:t>
            </a:r>
            <a:r>
              <a:rPr lang="th-TH" sz="2204" dirty="0">
                <a:solidFill>
                  <a:srgbClr val="C00000"/>
                </a:solidFill>
              </a:rPr>
              <a:t> </a:t>
            </a:r>
            <a:r>
              <a:rPr lang="th-TH" sz="2204" dirty="0"/>
              <a:t>การตรวจสอบวินิจฉัยข้อมูลการเบิกจ่ายตามเงื่อนไขที่กำหนด โดยเป็นข้อมูลที่การตรวจสอบ 1</a:t>
            </a:r>
            <a:r>
              <a:rPr lang="en-US" sz="2204" dirty="0" err="1"/>
              <a:t>st</a:t>
            </a:r>
            <a:r>
              <a:rPr lang="en-US" sz="2204" dirty="0"/>
              <a:t> Adjudication</a:t>
            </a:r>
            <a:r>
              <a:rPr lang="th-TH" sz="2204" dirty="0"/>
              <a:t> ไม่สามารถวินิจฉัยได้ ต้องใช้การตรวจสอบวินิจฉัยโดยเจ้าหน้าที่ของ สปสช. </a:t>
            </a:r>
          </a:p>
          <a:p>
            <a:pPr marL="806312" lvl="1" indent="-260819">
              <a:spcBef>
                <a:spcPts val="601"/>
              </a:spcBef>
              <a:spcAft>
                <a:spcPts val="0"/>
              </a:spcAft>
              <a:buSzPct val="100000"/>
              <a:buFont typeface="+mj-cs"/>
              <a:buAutoNum type="thaiAlphaParenR"/>
            </a:pPr>
            <a:r>
              <a:rPr lang="th-TH" sz="2204" dirty="0">
                <a:solidFill>
                  <a:srgbClr val="C00000"/>
                </a:solidFill>
              </a:rPr>
              <a:t>ระบบ </a:t>
            </a:r>
            <a:r>
              <a:rPr lang="en-US" sz="2204" dirty="0">
                <a:solidFill>
                  <a:srgbClr val="C00000"/>
                </a:solidFill>
              </a:rPr>
              <a:t>AI </a:t>
            </a:r>
            <a:r>
              <a:rPr lang="th-TH" sz="2204" dirty="0">
                <a:solidFill>
                  <a:srgbClr val="C00000"/>
                </a:solidFill>
              </a:rPr>
              <a:t>และ </a:t>
            </a:r>
            <a:r>
              <a:rPr lang="en-US" sz="2204" dirty="0">
                <a:solidFill>
                  <a:srgbClr val="C00000"/>
                </a:solidFill>
              </a:rPr>
              <a:t>verification system </a:t>
            </a:r>
            <a:r>
              <a:rPr lang="th-TH" sz="2204" dirty="0"/>
              <a:t>เป็นการตรวจสอบข้อมูลเบิกจ่ายที่ผิดปกติ ที่ผ่านการตรวจสอบ </a:t>
            </a:r>
            <a:r>
              <a:rPr lang="en-US" sz="2204" dirty="0"/>
              <a:t>2nd  Adjudication</a:t>
            </a:r>
            <a:r>
              <a:rPr lang="th-TH" sz="2204" dirty="0"/>
              <a:t> ซึ่งจะนำมาใช้ในการตรวจสอบรายการที่มีข้อมูลเบิกจำนวนมาก หรือมีค่าใช้จ่ายสูง</a:t>
            </a:r>
          </a:p>
          <a:p>
            <a:pPr marL="806312" lvl="1" indent="-260819">
              <a:spcBef>
                <a:spcPts val="601"/>
              </a:spcBef>
              <a:spcAft>
                <a:spcPts val="0"/>
              </a:spcAft>
              <a:buSzPct val="100000"/>
              <a:buFont typeface="+mj-cs"/>
              <a:buAutoNum type="thaiAlphaParenR"/>
            </a:pPr>
            <a:r>
              <a:rPr lang="th-TH" sz="2204" dirty="0">
                <a:solidFill>
                  <a:srgbClr val="C00000"/>
                </a:solidFill>
              </a:rPr>
              <a:t>ตรวจสอบโดย </a:t>
            </a:r>
            <a:r>
              <a:rPr lang="en-US" sz="2204" dirty="0">
                <a:solidFill>
                  <a:srgbClr val="C00000"/>
                </a:solidFill>
              </a:rPr>
              <a:t>auditor </a:t>
            </a:r>
            <a:r>
              <a:rPr lang="th-TH" sz="2204" dirty="0">
                <a:solidFill>
                  <a:srgbClr val="C00000"/>
                </a:solidFill>
              </a:rPr>
              <a:t>ภายนอก </a:t>
            </a:r>
            <a:r>
              <a:rPr lang="th-TH" sz="2204" dirty="0"/>
              <a:t>กรณีที่พบหน่วยบริการที่มีข้อมูลผิดปรกติจำนวนมาก</a:t>
            </a:r>
          </a:p>
          <a:p>
            <a:pPr marL="356240" indent="-356240">
              <a:spcBef>
                <a:spcPts val="601"/>
              </a:spcBef>
              <a:spcAft>
                <a:spcPts val="0"/>
              </a:spcAft>
              <a:buFont typeface="+mj-lt"/>
              <a:buAutoNum type="arabicParenR"/>
            </a:pPr>
            <a:r>
              <a:rPr lang="th-TH" sz="2404" dirty="0">
                <a:solidFill>
                  <a:srgbClr val="0000CC"/>
                </a:solidFill>
                <a:ea typeface="Tahoma" panose="020B0604030504040204" pitchFamily="34" charset="0"/>
              </a:rPr>
              <a:t>ตรวจสอบหลังการจ่ายชดเขย </a:t>
            </a:r>
            <a:r>
              <a:rPr lang="en-US" sz="2404" dirty="0">
                <a:solidFill>
                  <a:srgbClr val="0000CC"/>
                </a:solidFill>
                <a:ea typeface="Tahoma" panose="020B0604030504040204" pitchFamily="34" charset="0"/>
              </a:rPr>
              <a:t>(Post-audit) </a:t>
            </a:r>
            <a:r>
              <a:rPr lang="th-TH" sz="2204" dirty="0">
                <a:ea typeface="Tahoma" panose="020B0604030504040204" pitchFamily="34" charset="0"/>
              </a:rPr>
              <a:t>ตรวจสอบโดย </a:t>
            </a:r>
            <a:r>
              <a:rPr lang="en-US" sz="2204" dirty="0">
                <a:ea typeface="Tahoma" panose="020B0604030504040204" pitchFamily="34" charset="0"/>
              </a:rPr>
              <a:t>auditor</a:t>
            </a:r>
          </a:p>
          <a:p>
            <a:pPr marL="458023" indent="-458023">
              <a:buFont typeface="+mj-lt"/>
              <a:buAutoNum type="arabicParenR"/>
            </a:pPr>
            <a:endParaRPr lang="th-TH" sz="2204" dirty="0"/>
          </a:p>
          <a:p>
            <a:pPr marL="458023" indent="-458023">
              <a:buFont typeface="+mj-lt"/>
              <a:buAutoNum type="arabicParenR"/>
            </a:pPr>
            <a:endParaRPr lang="en-US" sz="2204" dirty="0"/>
          </a:p>
          <a:p>
            <a:pPr marL="1004170" lvl="1" indent="-458023">
              <a:buFont typeface="+mj-lt"/>
              <a:buAutoNum type="arabicParenR"/>
            </a:pPr>
            <a:endParaRPr lang="en-US" sz="2204" dirty="0">
              <a:ea typeface="Tahoma" panose="020B0604030504040204" pitchFamily="34" charset="0"/>
            </a:endParaRPr>
          </a:p>
          <a:p>
            <a:pPr marL="458023" indent="-458023">
              <a:buFont typeface="+mj-lt"/>
              <a:buAutoNum type="arabicParenR"/>
            </a:pPr>
            <a:endParaRPr lang="th-TH" sz="2204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AA79A0-CB6E-47B8-8E0B-A17C0A16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หลักการตรวจสอบการจ่ายชดเชยค่าบริการ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C71BE-5319-47DE-B4BF-5204AF62CD1D}"/>
              </a:ext>
            </a:extLst>
          </p:cNvPr>
          <p:cNvSpPr txBox="1"/>
          <p:nvPr/>
        </p:nvSpPr>
        <p:spPr>
          <a:xfrm>
            <a:off x="8290181" y="765327"/>
            <a:ext cx="2508863" cy="5241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1092294"/>
            <a:r>
              <a:rPr lang="th-TH" sz="280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ข้อมูลการเบิกชดเชย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18084-A092-4371-9FF9-DADA65D8B6E1}"/>
              </a:ext>
            </a:extLst>
          </p:cNvPr>
          <p:cNvSpPr txBox="1"/>
          <p:nvPr/>
        </p:nvSpPr>
        <p:spPr>
          <a:xfrm>
            <a:off x="8477921" y="1665267"/>
            <a:ext cx="2173760" cy="524176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1092294"/>
            <a:r>
              <a:rPr lang="en-US" sz="2805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1st Adjudication</a:t>
            </a:r>
            <a:endParaRPr lang="th-TH" sz="2805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8BA20-C070-4032-B917-3EA81C16ADED}"/>
              </a:ext>
            </a:extLst>
          </p:cNvPr>
          <p:cNvSpPr txBox="1"/>
          <p:nvPr/>
        </p:nvSpPr>
        <p:spPr>
          <a:xfrm>
            <a:off x="8478100" y="2590227"/>
            <a:ext cx="2235800" cy="524176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1092294"/>
            <a:r>
              <a:rPr lang="en-US" sz="2805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2805" b="1" dirty="0" err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en-US" sz="2805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Adjudication</a:t>
            </a:r>
            <a:endParaRPr lang="th-TH" sz="2805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E8965-2818-44E9-B0B8-3AC83C96D435}"/>
              </a:ext>
            </a:extLst>
          </p:cNvPr>
          <p:cNvSpPr txBox="1"/>
          <p:nvPr/>
        </p:nvSpPr>
        <p:spPr>
          <a:xfrm>
            <a:off x="8475230" y="3515187"/>
            <a:ext cx="2173760" cy="524176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1092294"/>
            <a:r>
              <a:rPr lang="en-US" sz="2805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AI/verification</a:t>
            </a:r>
            <a:endParaRPr lang="th-TH" sz="2805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7607D-2FDD-4953-8041-B7EF2B935282}"/>
              </a:ext>
            </a:extLst>
          </p:cNvPr>
          <p:cNvSpPr txBox="1"/>
          <p:nvPr/>
        </p:nvSpPr>
        <p:spPr>
          <a:xfrm>
            <a:off x="9200977" y="6257023"/>
            <a:ext cx="1619033" cy="524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1092294"/>
            <a:r>
              <a:rPr lang="en-US" sz="280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Post Audit</a:t>
            </a:r>
            <a:endParaRPr lang="th-TH" sz="2805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DCF2B-DB02-471D-A711-26F70AA945D0}"/>
              </a:ext>
            </a:extLst>
          </p:cNvPr>
          <p:cNvSpPr txBox="1"/>
          <p:nvPr/>
        </p:nvSpPr>
        <p:spPr>
          <a:xfrm>
            <a:off x="8542886" y="5500441"/>
            <a:ext cx="2446832" cy="52417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1092294"/>
            <a:r>
              <a:rPr lang="th-TH" sz="2805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จ่ายชดเชย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20DB2-8EF4-47CB-80C8-63DB45829A17}"/>
              </a:ext>
            </a:extLst>
          </p:cNvPr>
          <p:cNvSpPr txBox="1"/>
          <p:nvPr/>
        </p:nvSpPr>
        <p:spPr>
          <a:xfrm>
            <a:off x="8462204" y="4480920"/>
            <a:ext cx="1304098" cy="462508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1092294"/>
            <a:r>
              <a:rPr lang="en-US" sz="2404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Auditor</a:t>
            </a:r>
            <a:endParaRPr lang="th-TH" sz="2404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53A072-8C58-4FCB-B73A-D1172CC89106}"/>
              </a:ext>
            </a:extLst>
          </p:cNvPr>
          <p:cNvCxnSpPr>
            <a:cxnSpLocks/>
          </p:cNvCxnSpPr>
          <p:nvPr/>
        </p:nvCxnSpPr>
        <p:spPr>
          <a:xfrm>
            <a:off x="9551189" y="1301631"/>
            <a:ext cx="1345" cy="367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BE6BAC-DAC2-42E4-B253-3E8BB2AD1C36}"/>
              </a:ext>
            </a:extLst>
          </p:cNvPr>
          <p:cNvCxnSpPr>
            <a:cxnSpLocks/>
          </p:cNvCxnSpPr>
          <p:nvPr/>
        </p:nvCxnSpPr>
        <p:spPr>
          <a:xfrm flipH="1">
            <a:off x="9552534" y="2264861"/>
            <a:ext cx="12266" cy="301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9BF797-8F43-4D67-931E-D11508D218B8}"/>
              </a:ext>
            </a:extLst>
          </p:cNvPr>
          <p:cNvCxnSpPr>
            <a:cxnSpLocks/>
          </p:cNvCxnSpPr>
          <p:nvPr/>
        </p:nvCxnSpPr>
        <p:spPr>
          <a:xfrm>
            <a:off x="9512292" y="3184626"/>
            <a:ext cx="0" cy="3231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C4E51B-8E77-47C0-A5A4-E160C891D253}"/>
              </a:ext>
            </a:extLst>
          </p:cNvPr>
          <p:cNvCxnSpPr>
            <a:cxnSpLocks/>
          </p:cNvCxnSpPr>
          <p:nvPr/>
        </p:nvCxnSpPr>
        <p:spPr>
          <a:xfrm>
            <a:off x="9255662" y="4039362"/>
            <a:ext cx="0" cy="4704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8C868B-758E-4470-B186-2BCE7E166B00}"/>
              </a:ext>
            </a:extLst>
          </p:cNvPr>
          <p:cNvCxnSpPr>
            <a:cxnSpLocks/>
          </p:cNvCxnSpPr>
          <p:nvPr/>
        </p:nvCxnSpPr>
        <p:spPr>
          <a:xfrm>
            <a:off x="9284653" y="4988301"/>
            <a:ext cx="0" cy="512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88E099F-A7A8-44B6-B76F-D6BA4ED9851B}"/>
              </a:ext>
            </a:extLst>
          </p:cNvPr>
          <p:cNvCxnSpPr>
            <a:cxnSpLocks/>
          </p:cNvCxnSpPr>
          <p:nvPr/>
        </p:nvCxnSpPr>
        <p:spPr>
          <a:xfrm>
            <a:off x="9980913" y="4064643"/>
            <a:ext cx="29581" cy="1398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A290D9-85D9-40CE-A67C-01424812BB29}"/>
              </a:ext>
            </a:extLst>
          </p:cNvPr>
          <p:cNvCxnSpPr>
            <a:cxnSpLocks/>
          </p:cNvCxnSpPr>
          <p:nvPr/>
        </p:nvCxnSpPr>
        <p:spPr>
          <a:xfrm>
            <a:off x="9978612" y="5998515"/>
            <a:ext cx="7880" cy="3008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8F5A4F-EAAF-4B7D-8162-15A98ED4B15D}"/>
              </a:ext>
            </a:extLst>
          </p:cNvPr>
          <p:cNvCxnSpPr>
            <a:cxnSpLocks/>
          </p:cNvCxnSpPr>
          <p:nvPr/>
        </p:nvCxnSpPr>
        <p:spPr>
          <a:xfrm>
            <a:off x="9655048" y="3307973"/>
            <a:ext cx="11453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84CC21F-B22A-48D5-8885-1C1F2E3FB198}"/>
              </a:ext>
            </a:extLst>
          </p:cNvPr>
          <p:cNvSpPr txBox="1"/>
          <p:nvPr/>
        </p:nvSpPr>
        <p:spPr>
          <a:xfrm>
            <a:off x="10909037" y="3015052"/>
            <a:ext cx="1120804" cy="5858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1092294"/>
            <a:r>
              <a:rPr lang="th-TH" sz="1603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ข้อมูลไม่ถูกต้อง ไม่จ่ายชดเชย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10D8F6-38D3-4605-B34E-61E0B42CBE28}"/>
              </a:ext>
            </a:extLst>
          </p:cNvPr>
          <p:cNvCxnSpPr>
            <a:cxnSpLocks/>
          </p:cNvCxnSpPr>
          <p:nvPr/>
        </p:nvCxnSpPr>
        <p:spPr>
          <a:xfrm>
            <a:off x="9655048" y="2419047"/>
            <a:ext cx="11453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A0A2064-7AE4-4CAE-8BAB-51D14B74AEA0}"/>
              </a:ext>
            </a:extLst>
          </p:cNvPr>
          <p:cNvSpPr txBox="1"/>
          <p:nvPr/>
        </p:nvSpPr>
        <p:spPr>
          <a:xfrm>
            <a:off x="10890637" y="2147886"/>
            <a:ext cx="1120804" cy="5858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1092294"/>
            <a:r>
              <a:rPr lang="th-TH" sz="1603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ข้อมูลไม่ถูกต้อง ไม่จ่ายชดเชย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E8A47F-33FE-42D9-861C-6486007B9549}"/>
              </a:ext>
            </a:extLst>
          </p:cNvPr>
          <p:cNvSpPr txBox="1"/>
          <p:nvPr/>
        </p:nvSpPr>
        <p:spPr>
          <a:xfrm>
            <a:off x="7607365" y="4105011"/>
            <a:ext cx="1168879" cy="33917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defTabSz="1092294"/>
            <a:r>
              <a:rPr lang="th-TH" sz="1603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ข้อมูลไม่ถูกต้อง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97B7E9-3C12-49ED-AD24-93B08DCF6911}"/>
              </a:ext>
            </a:extLst>
          </p:cNvPr>
          <p:cNvSpPr txBox="1"/>
          <p:nvPr/>
        </p:nvSpPr>
        <p:spPr>
          <a:xfrm>
            <a:off x="10107535" y="4480920"/>
            <a:ext cx="1377271" cy="4625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defTabSz="1092294"/>
            <a:r>
              <a:rPr lang="th-TH" sz="2404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ข้อมูลถูกต้อง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F555800-7A19-4590-9B3D-0CE2A946C6EA}"/>
              </a:ext>
            </a:extLst>
          </p:cNvPr>
          <p:cNvCxnSpPr>
            <a:cxnSpLocks/>
          </p:cNvCxnSpPr>
          <p:nvPr/>
        </p:nvCxnSpPr>
        <p:spPr>
          <a:xfrm flipH="1">
            <a:off x="8275970" y="5286887"/>
            <a:ext cx="8982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D4DD996-9DA9-4990-A64C-77E035D3225F}"/>
              </a:ext>
            </a:extLst>
          </p:cNvPr>
          <p:cNvSpPr txBox="1"/>
          <p:nvPr/>
        </p:nvSpPr>
        <p:spPr>
          <a:xfrm>
            <a:off x="7155166" y="5127624"/>
            <a:ext cx="1120804" cy="5858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1092294"/>
            <a:r>
              <a:rPr lang="th-TH" sz="1603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ข้อมูลไม่ถูกต้อง ไม่จ่ายชดเชย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C7F662-EBBC-4E8F-A0A3-4716660B3A3C}"/>
              </a:ext>
            </a:extLst>
          </p:cNvPr>
          <p:cNvSpPr/>
          <p:nvPr/>
        </p:nvSpPr>
        <p:spPr>
          <a:xfrm>
            <a:off x="7322372" y="1485456"/>
            <a:ext cx="4799464" cy="3576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2294"/>
            <a:endParaRPr lang="th-TH" sz="3306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8B96C4-C2CC-44B1-9CA8-D044EE81A8AF}"/>
              </a:ext>
            </a:extLst>
          </p:cNvPr>
          <p:cNvSpPr txBox="1"/>
          <p:nvPr/>
        </p:nvSpPr>
        <p:spPr>
          <a:xfrm rot="16200000">
            <a:off x="6796019" y="2786178"/>
            <a:ext cx="1779687" cy="4625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defTabSz="1092294"/>
            <a:r>
              <a:rPr lang="en-US" sz="2404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 Audit</a:t>
            </a:r>
            <a:endParaRPr lang="th-TH" sz="2404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814254F-5235-4A34-8A95-F50EDD63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48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591A52-86AA-4D3F-946A-6E1AD0EC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th-TH" sz="3807" dirty="0">
                <a:solidFill>
                  <a:srgbClr val="FFFF00"/>
                </a:solidFill>
                <a:ea typeface="Tahoma" panose="020B0604030504040204" pitchFamily="34" charset="0"/>
              </a:rPr>
            </a:br>
            <a:r>
              <a:rPr lang="th-TH" sz="3807" dirty="0">
                <a:solidFill>
                  <a:srgbClr val="FFFF00"/>
                </a:solidFill>
                <a:ea typeface="Tahoma" panose="020B0604030504040204" pitchFamily="34" charset="0"/>
              </a:rPr>
              <a:t>แผนการตรวจสอบการจ่ายชดเชยและคุณภาพบริการ ปี </a:t>
            </a:r>
            <a:r>
              <a:rPr lang="en-US" sz="3807" dirty="0">
                <a:solidFill>
                  <a:srgbClr val="FFFF00"/>
                </a:solidFill>
                <a:ea typeface="Tahoma" panose="020B0604030504040204" pitchFamily="34" charset="0"/>
              </a:rPr>
              <a:t>2565</a:t>
            </a:r>
            <a:r>
              <a:rPr lang="th-TH" sz="3807" dirty="0">
                <a:solidFill>
                  <a:srgbClr val="FFFF00"/>
                </a:solidFill>
                <a:ea typeface="Tahoma" panose="020B0604030504040204" pitchFamily="34" charset="0"/>
              </a:rPr>
              <a:t>  </a:t>
            </a:r>
            <a:br>
              <a:rPr lang="th-TH" sz="3807" dirty="0">
                <a:solidFill>
                  <a:srgbClr val="FFFF00"/>
                </a:solidFill>
                <a:ea typeface="Tahoma" panose="020B0604030504040204" pitchFamily="34" charset="0"/>
              </a:rPr>
            </a:br>
            <a:endParaRPr lang="th-TH" sz="3807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526A1-BAEB-419A-97C1-11CE522D5191}"/>
              </a:ext>
            </a:extLst>
          </p:cNvPr>
          <p:cNvSpPr txBox="1"/>
          <p:nvPr/>
        </p:nvSpPr>
        <p:spPr>
          <a:xfrm>
            <a:off x="1262653" y="818593"/>
            <a:ext cx="9378136" cy="268254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60648" indent="-515276" algn="thaiDist" defTabSz="1092294">
              <a:buFont typeface="+mj-lt"/>
              <a:buAutoNum type="arabicPeriod"/>
            </a:pPr>
            <a:r>
              <a:rPr lang="th-TH" sz="2404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ตรวจสอบก่อนการจ่ายชดเชย </a:t>
            </a:r>
            <a:r>
              <a:rPr lang="en-US" sz="2404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(Pre-audit) </a:t>
            </a:r>
            <a:r>
              <a:rPr lang="th-TH" sz="2404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ซึ่งมีมาตรการในการตรวจสอบดังนี้</a:t>
            </a:r>
            <a:endParaRPr lang="en-US" sz="2404" b="1" dirty="0">
              <a:solidFill>
                <a:srgbClr val="C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1452941" lvl="4" indent="-458023" algn="thaiDist" defTabSz="1092294">
              <a:buFont typeface="Wingdings" panose="05000000000000000000" pitchFamily="2" charset="2"/>
              <a:buChar char="§"/>
            </a:pPr>
            <a:r>
              <a:rPr lang="th-TH" sz="2404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404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authentication</a:t>
            </a:r>
            <a:endParaRPr lang="th-TH" sz="2404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52941" lvl="4" indent="-458023" algn="thaiDist" defTabSz="1092294">
              <a:buFont typeface="Wingdings" panose="05000000000000000000" pitchFamily="2" charset="2"/>
              <a:buChar char="§"/>
            </a:pPr>
            <a:r>
              <a:rPr lang="th-TH" sz="2404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404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AI </a:t>
            </a:r>
            <a:r>
              <a:rPr lang="th-TH" sz="2404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4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verification system </a:t>
            </a:r>
            <a:r>
              <a:rPr lang="th-TH" sz="2404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ในการตรวจจับข้อมูลเบิกจ่ายที่ผิดปกติ</a:t>
            </a:r>
          </a:p>
          <a:p>
            <a:pPr marL="1452941" lvl="4" indent="-458023" algn="thaiDist" defTabSz="1092294">
              <a:buFont typeface="Wingdings" panose="05000000000000000000" pitchFamily="2" charset="2"/>
              <a:buChar char="§"/>
            </a:pPr>
            <a:r>
              <a:rPr lang="th-TH" sz="2404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ตรวจสอบโดย </a:t>
            </a:r>
            <a:r>
              <a:rPr lang="en-US" sz="2404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auditor </a:t>
            </a:r>
            <a:r>
              <a:rPr lang="th-TH" sz="2404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ภายนอกกรณีที่พบหน่วยบริการที่มีความผิดปรกติจำนวนมาก</a:t>
            </a:r>
            <a:endParaRPr lang="en-US" sz="2404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648" indent="-513988" algn="thaiDist" defTabSz="1092294">
              <a:buFont typeface="+mj-lt"/>
              <a:buAutoNum type="arabicPeriod"/>
            </a:pPr>
            <a:r>
              <a:rPr lang="th-TH" sz="2404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ตรวจสอบหลังการจ่ายชดเขย </a:t>
            </a:r>
            <a:r>
              <a:rPr lang="en-US" sz="2404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(Post-audit)</a:t>
            </a:r>
            <a:r>
              <a:rPr lang="th-TH" sz="2404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ตรวจสอบโดย </a:t>
            </a:r>
            <a:r>
              <a:rPr lang="en-US" sz="2404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auditor</a:t>
            </a:r>
          </a:p>
          <a:p>
            <a:pPr marL="360648" indent="-513988" algn="thaiDist" defTabSz="1092294">
              <a:buFont typeface="+mj-lt"/>
              <a:buAutoNum type="arabicPeriod"/>
            </a:pPr>
            <a:r>
              <a:rPr lang="th-TH" sz="2404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ตรวจสอบข้อบ่งชี้ก่อนการให้บริการ </a:t>
            </a:r>
            <a:r>
              <a:rPr lang="en-US" sz="2404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(Pre-authorization) </a:t>
            </a:r>
            <a:r>
              <a:rPr lang="th-TH" sz="2404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ตรวจสอบโดยแพทย์ผู้เชี่ยวชาญเฉพาะโรค</a:t>
            </a:r>
          </a:p>
          <a:p>
            <a:pPr marL="360648" indent="-513988" algn="thaiDist" defTabSz="1092294">
              <a:buFont typeface="+mj-lt"/>
              <a:buAutoNum type="arabicPeriod"/>
            </a:pPr>
            <a:r>
              <a:rPr lang="th-TH" sz="2404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ตรวจสอบคุณภาพการให้บริการ (</a:t>
            </a:r>
            <a:r>
              <a:rPr lang="en-US" sz="2404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Quality of care audit</a:t>
            </a:r>
            <a:r>
              <a:rPr lang="th-TH" sz="2404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  <a:r>
              <a:rPr lang="en-US" sz="2404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404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โดยความร่วมมือกับสมาคมวิชาชีพ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EB8C5E-F9CF-48B2-8131-984570770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53" y="3501140"/>
            <a:ext cx="9378135" cy="3279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17E61-BDE3-4E74-ACC6-D332370E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474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6B74977-85EA-4D83-8A49-CF6A8AAFA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78" y="1048397"/>
            <a:ext cx="10893065" cy="5482602"/>
          </a:xfrm>
          <a:prstGeom prst="rect">
            <a:avLst/>
          </a:prstGeom>
          <a:noFill/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F7D46109-7960-41A2-BEA9-95988B5F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86"/>
            <a:ext cx="10800388" cy="729803"/>
          </a:xfrm>
        </p:spPr>
        <p:txBody>
          <a:bodyPr>
            <a:noAutofit/>
          </a:bodyPr>
          <a:lstStyle/>
          <a:p>
            <a:r>
              <a:rPr lang="en-US" sz="3206" dirty="0">
                <a:solidFill>
                  <a:srgbClr val="FFFF00"/>
                </a:solidFill>
              </a:rPr>
              <a:t>Flow </a:t>
            </a:r>
            <a:r>
              <a:rPr lang="th-TH" sz="3206" dirty="0">
                <a:solidFill>
                  <a:srgbClr val="FFFF00"/>
                </a:solidFill>
              </a:rPr>
              <a:t>การรับข้อมูลการจ่ายและมาตรการในการควบคุมกำกับการเบิกจ่ายให้ถูกต้อง</a:t>
            </a:r>
            <a:endParaRPr lang="en-US" sz="3206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A8523-A196-4D0D-8BD7-1A694283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502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DD31EB-ECC1-46F4-A0EB-AA8B9FC2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dirty="0">
                <a:solidFill>
                  <a:srgbClr val="FFFF00"/>
                </a:solidFill>
              </a:rPr>
              <a:t>โปรแกรมในการประมวลการจ่ายชดเชย และการกำกับติดตาม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1AE1E-1BFF-4434-A9D6-DA6BAF8302A8}"/>
              </a:ext>
            </a:extLst>
          </p:cNvPr>
          <p:cNvSpPr txBox="1"/>
          <p:nvPr/>
        </p:nvSpPr>
        <p:spPr>
          <a:xfrm>
            <a:off x="385209" y="817431"/>
            <a:ext cx="10746141" cy="2250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56240" indent="-356240" defTabSz="1092294">
              <a:buFont typeface="+mj-lt"/>
              <a:buAutoNum type="arabicPeriod"/>
            </a:pPr>
            <a:r>
              <a:rPr lang="th-TH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ระบบประมวลผลกองทุนแบบบูรณาการ (</a:t>
            </a:r>
            <a:r>
              <a:rPr lang="en-US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Seamless </a:t>
            </a:r>
            <a:r>
              <a:rPr lang="en-US" sz="2805" b="1" dirty="0" err="1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Eclaim</a:t>
            </a:r>
            <a:r>
              <a:rPr lang="en-US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 14 </a:t>
            </a:r>
            <a:r>
              <a:rPr lang="th-TH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รายการ</a:t>
            </a:r>
          </a:p>
          <a:p>
            <a:pPr marL="889664" lvl="1" indent="-343517" defTabSz="1092294">
              <a:buFont typeface="Arial" panose="020B0604020202020204" pitchFamily="34" charset="0"/>
              <a:buChar char="•"/>
            </a:pP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ตรวจสอบข้อมูลก่อนจ่ายชดเชยเบื้องต้นด้วย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AI audit / verification 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จำนวน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9 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รายการ เช่น การชดเชย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PPFS 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การเบิกชดเชยอุปกรณ์ เป็นต้น</a:t>
            </a:r>
          </a:p>
          <a:p>
            <a:pPr marL="889664" lvl="1" indent="-343517" defTabSz="1092294">
              <a:buFont typeface="Arial" panose="020B0604020202020204" pitchFamily="34" charset="0"/>
              <a:buChar char="•"/>
            </a:pP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ตรวจสอบข้อบ่งชี้ก่อนการให้บริการ จำนวน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 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รายการ เช่น ยาบัญชี จ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 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อุปกรณ์ประสาทหูเทียม</a:t>
            </a:r>
            <a:endParaRPr lang="en-US" sz="2805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889664" lvl="1" indent="-343517" defTabSz="1092294">
              <a:buFont typeface="Arial" panose="020B0604020202020204" pitchFamily="34" charset="0"/>
              <a:buChar char="•"/>
            </a:pP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ตรวจสอบโดยผู้ตรวจสอบจำนวน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 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รายการ เช่น ผู้ป่วยในกรณีชดเชย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DRG 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สิทธิ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UC, 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อปท.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ODS&amp;MIS.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68B9F-2335-4E48-AF28-400C1D9762A2}"/>
              </a:ext>
            </a:extLst>
          </p:cNvPr>
          <p:cNvSpPr txBox="1"/>
          <p:nvPr/>
        </p:nvSpPr>
        <p:spPr>
          <a:xfrm>
            <a:off x="404327" y="3038984"/>
            <a:ext cx="10727023" cy="1819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092294"/>
            <a:r>
              <a:rPr lang="en-US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2.  </a:t>
            </a:r>
            <a:r>
              <a:rPr lang="th-TH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ระบบบูรณาการการติดตามข้อมูลการจ่ายชดเชยเฉพาะโรค (</a:t>
            </a:r>
            <a:r>
              <a:rPr lang="en-US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Seamless for DMIS) 5 </a:t>
            </a:r>
            <a:r>
              <a:rPr lang="th-TH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รายการ</a:t>
            </a:r>
          </a:p>
          <a:p>
            <a:pPr marL="889664" lvl="1" indent="-343517" defTabSz="1092294">
              <a:buFont typeface="Arial" panose="020B0604020202020204" pitchFamily="34" charset="0"/>
              <a:buChar char="•"/>
            </a:pP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ตรวจสอบโดยผู้ตรวจสอบจำนวน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 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รายการ เช่น การให้บริการกรณี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HD</a:t>
            </a:r>
          </a:p>
          <a:p>
            <a:pPr marL="889664" lvl="1" indent="-343517" defTabSz="1092294">
              <a:buFont typeface="Arial" panose="020B0604020202020204" pitchFamily="34" charset="0"/>
              <a:buChar char="•"/>
            </a:pP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ตรวจสอบข้อมูลก่อนจ่ายชดเชยเบื้องต้นด้วย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AI audit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จำนวน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 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รายการ เช่น การชดเชย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PPFS</a:t>
            </a:r>
          </a:p>
          <a:p>
            <a:pPr marL="889664" lvl="1" indent="-343517" defTabSz="1092294">
              <a:buFont typeface="Arial" panose="020B0604020202020204" pitchFamily="34" charset="0"/>
              <a:buChar char="•"/>
            </a:pP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ตรวจสอบข้อมูลก่อนจ่ายชดเชยเบื้องต้นเงื่อนไข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verification 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จำนวน </a:t>
            </a:r>
            <a:r>
              <a:rPr lang="en-US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 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รายการ เช่น บริการฟื้นฟู </a:t>
            </a:r>
            <a:endParaRPr lang="en-US" sz="2805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5D7CE-28F2-423A-9765-586459120273}"/>
              </a:ext>
            </a:extLst>
          </p:cNvPr>
          <p:cNvSpPr txBox="1"/>
          <p:nvPr/>
        </p:nvSpPr>
        <p:spPr>
          <a:xfrm>
            <a:off x="347943" y="4873169"/>
            <a:ext cx="10792054" cy="52417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1092294"/>
            <a:r>
              <a:rPr lang="en-US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 </a:t>
            </a:r>
            <a:r>
              <a:rPr lang="th-TH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OPBKKCLAIM (</a:t>
            </a:r>
            <a:r>
              <a:rPr lang="th-TH" sz="2805" b="1" dirty="0" err="1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กทม</a:t>
            </a:r>
            <a:r>
              <a:rPr lang="th-TH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 </a:t>
            </a:r>
            <a:r>
              <a:rPr lang="en-US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 </a:t>
            </a:r>
            <a:r>
              <a:rPr lang="th-TH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รายการ </a:t>
            </a:r>
            <a:r>
              <a:rPr lang="th-TH" sz="27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พัฒนา</a:t>
            </a:r>
            <a:r>
              <a:rPr lang="en-US" sz="27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AI audit </a:t>
            </a:r>
            <a:r>
              <a:rPr lang="th-TH" sz="27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และ </a:t>
            </a:r>
            <a:r>
              <a:rPr lang="en-US" sz="27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verification </a:t>
            </a:r>
            <a:r>
              <a:rPr lang="th-TH" sz="27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เช่น</a:t>
            </a:r>
            <a:r>
              <a:rPr lang="en-US" sz="27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OP-</a:t>
            </a:r>
            <a:r>
              <a:rPr lang="th-TH" sz="27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ปฐมภูมิ</a:t>
            </a:r>
            <a:r>
              <a:rPr lang="en-US" sz="27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2705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7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ทันตกรรม</a:t>
            </a:r>
            <a:r>
              <a:rPr lang="en-US" sz="27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2705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</a:t>
            </a:r>
            <a:endParaRPr lang="th-TH" sz="2705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BB497-3C8E-467F-8B25-719A6E8BE658}"/>
              </a:ext>
            </a:extLst>
          </p:cNvPr>
          <p:cNvSpPr txBox="1"/>
          <p:nvPr/>
        </p:nvSpPr>
        <p:spPr>
          <a:xfrm>
            <a:off x="351637" y="5412334"/>
            <a:ext cx="10825626" cy="955849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1092294"/>
            <a:r>
              <a:rPr lang="en-US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4. </a:t>
            </a:r>
            <a:r>
              <a:rPr lang="th-TH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UCEP  2 </a:t>
            </a:r>
            <a:r>
              <a:rPr lang="th-TH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รายการ คือ</a:t>
            </a:r>
            <a:r>
              <a:rPr lang="en-US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IP-UCEP</a:t>
            </a:r>
            <a:r>
              <a:rPr lang="th-TH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2805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&amp; UCEP-COVID </a:t>
            </a:r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ตรวจสอบข้อมูลเบื้องต้นโดยฝ่ายงานจ่ายชดเชย </a:t>
            </a:r>
          </a:p>
          <a:p>
            <a:pPr defTabSz="1092294"/>
            <a:r>
              <a:rPr lang="th-TH" sz="280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และตรวจสอบหลังจ่ายชดเชย โดยผู้ตรวจสอบ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827F6-49A2-44CC-9716-4BED6198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541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206" dirty="0">
                <a:solidFill>
                  <a:srgbClr val="FFFF00"/>
                </a:solidFill>
              </a:rPr>
              <a:t>แผนการตรวจสอบเวชระเบียนรายการ </a:t>
            </a:r>
            <a:r>
              <a:rPr lang="en-US" sz="3206" dirty="0">
                <a:solidFill>
                  <a:srgbClr val="FFFF00"/>
                </a:solidFill>
              </a:rPr>
              <a:t>FS </a:t>
            </a:r>
            <a:r>
              <a:rPr lang="th-TH" sz="3206" dirty="0">
                <a:solidFill>
                  <a:srgbClr val="FFFF00"/>
                </a:solidFill>
              </a:rPr>
              <a:t>ปี </a:t>
            </a:r>
            <a:r>
              <a:rPr lang="en-US" sz="3206" dirty="0">
                <a:solidFill>
                  <a:srgbClr val="FFFF00"/>
                </a:solidFill>
              </a:rPr>
              <a:t>2565 </a:t>
            </a:r>
            <a:br>
              <a:rPr lang="th-TH" sz="3206" dirty="0">
                <a:solidFill>
                  <a:srgbClr val="FFFF00"/>
                </a:solidFill>
              </a:rPr>
            </a:br>
            <a:r>
              <a:rPr lang="th-TH" sz="2805" dirty="0">
                <a:solidFill>
                  <a:srgbClr val="FFFF00"/>
                </a:solidFill>
              </a:rPr>
              <a:t>จำนวน </a:t>
            </a:r>
            <a:r>
              <a:rPr lang="en-US" sz="2805" dirty="0">
                <a:solidFill>
                  <a:srgbClr val="FFFF00"/>
                </a:solidFill>
              </a:rPr>
              <a:t>814,180</a:t>
            </a:r>
            <a:r>
              <a:rPr lang="th-TH" sz="2805" dirty="0">
                <a:solidFill>
                  <a:srgbClr val="FFFF00"/>
                </a:solidFill>
              </a:rPr>
              <a:t>  ฉบับ</a:t>
            </a:r>
            <a:endParaRPr lang="en-US" sz="3206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6F9A2981-BB3A-46A3-9B34-B5014A978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132516"/>
              </p:ext>
            </p:extLst>
          </p:nvPr>
        </p:nvGraphicFramePr>
        <p:xfrm>
          <a:off x="36282" y="822126"/>
          <a:ext cx="6044826" cy="596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2">
            <a:extLst>
              <a:ext uri="{FF2B5EF4-FFF2-40B4-BE49-F238E27FC236}">
                <a16:creationId xmlns:a16="http://schemas.microsoft.com/office/drawing/2014/main" id="{7EC6AB5D-8B48-4F69-8DB6-58F74F596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845089"/>
              </p:ext>
            </p:extLst>
          </p:nvPr>
        </p:nvGraphicFramePr>
        <p:xfrm>
          <a:off x="6189512" y="831978"/>
          <a:ext cx="6002488" cy="595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5CF88-2B40-4F21-AEE4-9C903D56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011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408" dirty="0"/>
              <a:t>รายการ </a:t>
            </a:r>
            <a:r>
              <a:rPr lang="en-US" sz="4408" dirty="0"/>
              <a:t>FS </a:t>
            </a:r>
            <a:r>
              <a:rPr lang="th-TH" sz="4408" dirty="0"/>
              <a:t>ที่ยังไม่อยู่ในเป้าหมายการตรวจสอบเวชระเบียนปี </a:t>
            </a:r>
            <a:r>
              <a:rPr lang="en-US" sz="4408" dirty="0"/>
              <a:t>2565</a:t>
            </a:r>
            <a:endParaRPr lang="en-US" sz="4408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2E4B3CA-5B0D-4C97-A4BC-F82AAF80C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819194"/>
              </p:ext>
            </p:extLst>
          </p:nvPr>
        </p:nvGraphicFramePr>
        <p:xfrm>
          <a:off x="4418" y="687699"/>
          <a:ext cx="12183165" cy="6161942"/>
        </p:xfrm>
        <a:graphic>
          <a:graphicData uri="http://schemas.openxmlformats.org/drawingml/2006/table">
            <a:tbl>
              <a:tblPr firstRow="1" bandRow="1"/>
              <a:tblGrid>
                <a:gridCol w="5109202">
                  <a:extLst>
                    <a:ext uri="{9D8B030D-6E8A-4147-A177-3AD203B41FA5}">
                      <a16:colId xmlns:a16="http://schemas.microsoft.com/office/drawing/2014/main" val="2009464271"/>
                    </a:ext>
                  </a:extLst>
                </a:gridCol>
                <a:gridCol w="7073963">
                  <a:extLst>
                    <a:ext uri="{9D8B030D-6E8A-4147-A177-3AD203B41FA5}">
                      <a16:colId xmlns:a16="http://schemas.microsoft.com/office/drawing/2014/main" val="2355456139"/>
                    </a:ext>
                  </a:extLst>
                </a:gridCol>
              </a:tblGrid>
              <a:tr h="579945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91374" marR="91374" marT="45687" marB="45687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มาตรการอื่นในการควบคุมกำกับ</a:t>
                      </a:r>
                    </a:p>
                  </a:txBody>
                  <a:tcPr marL="91374" marR="91374" marT="45687" marB="45687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20755"/>
                  </a:ext>
                </a:extLst>
              </a:tr>
              <a:tr h="398047">
                <a:tc gridSpan="2"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th-TH" sz="2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1. บริการ  </a:t>
                      </a:r>
                      <a:r>
                        <a:rPr lang="en-US" sz="26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</a:t>
                      </a:r>
                      <a:endParaRPr lang="th-TH" sz="2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444424"/>
                  </a:ext>
                </a:extLst>
              </a:tr>
              <a:tr h="457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TB (</a:t>
                      </a:r>
                      <a:r>
                        <a:rPr lang="th-TH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 </a:t>
                      </a: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Lab/</a:t>
                      </a:r>
                      <a:r>
                        <a:rPr lang="th-TH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ยา/รักษา)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มีระบบ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authentication / verification</a:t>
                      </a:r>
                      <a:endParaRPr lang="th-TH" sz="3300" dirty="0"/>
                    </a:p>
                  </a:txBody>
                  <a:tcPr marL="91374" marR="91374" marT="45687" marB="45687"/>
                </a:tc>
                <a:extLst>
                  <a:ext uri="{0D108BD9-81ED-4DB2-BD59-A6C34878D82A}">
                    <a16:rowId xmlns:a16="http://schemas.microsoft.com/office/drawing/2014/main" val="381640191"/>
                  </a:ext>
                </a:extLst>
              </a:tr>
              <a:tr h="457803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ร้านยาคุณภาพ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มีระบบ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authentication </a:t>
                      </a:r>
                      <a:endParaRPr lang="th-TH" sz="3300" dirty="0"/>
                    </a:p>
                  </a:txBody>
                  <a:tcPr marL="91374" marR="91374" marT="45687" marB="45687"/>
                </a:tc>
                <a:extLst>
                  <a:ext uri="{0D108BD9-81ED-4DB2-BD59-A6C34878D82A}">
                    <a16:rowId xmlns:a16="http://schemas.microsoft.com/office/drawing/2014/main" val="346732038"/>
                  </a:ext>
                </a:extLst>
              </a:tr>
              <a:tr h="457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ER </a:t>
                      </a:r>
                      <a:r>
                        <a:rPr lang="th-TH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คุณภาพ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มีระบบ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authentication</a:t>
                      </a:r>
                      <a:endParaRPr lang="th-TH" sz="3300" dirty="0"/>
                    </a:p>
                  </a:txBody>
                  <a:tcPr marL="91374" marR="91374" marT="45687" marB="45687"/>
                </a:tc>
                <a:extLst>
                  <a:ext uri="{0D108BD9-81ED-4DB2-BD59-A6C34878D82A}">
                    <a16:rowId xmlns:a16="http://schemas.microsoft.com/office/drawing/2014/main" val="3688750410"/>
                  </a:ext>
                </a:extLst>
              </a:tr>
              <a:tr h="420857">
                <a:tc gridSpan="2"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2. </a:t>
                      </a:r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 Fee schedule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510899"/>
                  </a:ext>
                </a:extLst>
              </a:tr>
              <a:tr h="457803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-</a:t>
                      </a:r>
                      <a:r>
                        <a:rPr lang="th-TH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คัดกรองภาวะพร่องไทรอยด์ฮอร์โมนและ</a:t>
                      </a:r>
                      <a:r>
                        <a:rPr lang="th-TH" sz="2400" b="1" u="none" strike="noStrike" dirty="0" err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เฟ็น</a:t>
                      </a:r>
                      <a:r>
                        <a:rPr lang="th-TH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นิล</a:t>
                      </a:r>
                      <a:r>
                        <a:rPr lang="th-TH" sz="2400" b="1" u="none" strike="noStrike" dirty="0" err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คีโ</a:t>
                      </a:r>
                      <a:r>
                        <a:rPr lang="th-TH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ตน</a:t>
                      </a:r>
                      <a:r>
                        <a:rPr lang="th-TH" sz="2400" b="1" u="none" strike="noStrike" dirty="0" err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ยูเ</a:t>
                      </a:r>
                      <a:r>
                        <a:rPr lang="th-TH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รีย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cross check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birth registry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และจ่ายชดเชยเฉพาะหน่วยที่มีศักยภาพ</a:t>
                      </a:r>
                      <a:endParaRPr lang="th-TH" sz="3300" dirty="0"/>
                    </a:p>
                  </a:txBody>
                  <a:tcPr marL="91374" marR="91374" marT="45687" marB="45687"/>
                </a:tc>
                <a:extLst>
                  <a:ext uri="{0D108BD9-81ED-4DB2-BD59-A6C34878D82A}">
                    <a16:rowId xmlns:a16="http://schemas.microsoft.com/office/drawing/2014/main" val="330047784"/>
                  </a:ext>
                </a:extLst>
              </a:tr>
              <a:tr h="457803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-</a:t>
                      </a:r>
                      <a:r>
                        <a:rPr lang="th-TH" sz="24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ตรวจยืนยันภาวะพร่องฮอร์โมนไทรอยด์รวมค่าติดตาม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cross check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 ผลคัดกรอง และจ่ายชดเชยเฉพาะ รพ.เด็ก</a:t>
                      </a:r>
                      <a:endParaRPr lang="th-TH" sz="3300" dirty="0"/>
                    </a:p>
                  </a:txBody>
                  <a:tcPr marL="91374" marR="91374" marT="45687" marB="45687"/>
                </a:tc>
                <a:extLst>
                  <a:ext uri="{0D108BD9-81ED-4DB2-BD59-A6C34878D82A}">
                    <a16:rowId xmlns:a16="http://schemas.microsoft.com/office/drawing/2014/main" val="3008322548"/>
                  </a:ext>
                </a:extLst>
              </a:tr>
              <a:tr h="520726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3. </a:t>
                      </a:r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บริการแผนไทย </a:t>
                      </a:r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น้ำมันกัญชา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มีระบบ </a:t>
                      </a: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authentication </a:t>
                      </a:r>
                      <a:endParaRPr lang="th-TH" sz="3300" dirty="0"/>
                    </a:p>
                  </a:txBody>
                  <a:tcPr marL="91374" marR="91374" marT="45687" marB="45687">
                    <a:solidFill>
                      <a:srgbClr val="FFF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18167"/>
                  </a:ext>
                </a:extLst>
              </a:tr>
              <a:tr h="48833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4. บริการส่งยาทาง ปณ.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เชื่อมโยงข้อมูลกับ บ.ไปรษณีย์ ไทย</a:t>
                      </a:r>
                      <a:endParaRPr lang="th-TH" sz="3300" dirty="0"/>
                    </a:p>
                  </a:txBody>
                  <a:tcPr marL="91374" marR="91374" marT="45687" marB="45687">
                    <a:solidFill>
                      <a:srgbClr val="FFF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597107"/>
                  </a:ext>
                </a:extLst>
              </a:tr>
              <a:tr h="48833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5. บริการ </a:t>
                      </a:r>
                      <a:r>
                        <a:rPr lang="en-US" sz="2600" b="1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Telehelth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จำนวนในการเบิกชดเชยยังไม่มาก</a:t>
                      </a:r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unit cost </a:t>
                      </a:r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ต่ำ </a:t>
                      </a:r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/visit</a:t>
                      </a:r>
                      <a:endParaRPr lang="th-TH" sz="3300" dirty="0"/>
                    </a:p>
                  </a:txBody>
                  <a:tcPr marL="91374" marR="91374" marT="45687" marB="45687">
                    <a:solidFill>
                      <a:srgbClr val="FFF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74369"/>
                  </a:ext>
                </a:extLst>
              </a:tr>
              <a:tr h="488338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6. บริการ </a:t>
                      </a:r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HIV -</a:t>
                      </a:r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บริการ </a:t>
                      </a:r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VCT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เชื่อมโยงข้อมูลกับโปรแกรม </a:t>
                      </a:r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NAP</a:t>
                      </a:r>
                      <a:endParaRPr lang="th-TH" sz="3300" dirty="0"/>
                    </a:p>
                  </a:txBody>
                  <a:tcPr marL="91374" marR="91374" marT="45687" marB="45687">
                    <a:solidFill>
                      <a:srgbClr val="FFF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213789"/>
                  </a:ext>
                </a:extLst>
              </a:tr>
              <a:tr h="488338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7. บริการคลินิกพยาบาล 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มีระบบ </a:t>
                      </a: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authentication </a:t>
                      </a:r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6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ประสานสภาวิชาชีพในการกำกับติดตาม</a:t>
                      </a:r>
                      <a:endParaRPr lang="th-TH" sz="3300" dirty="0"/>
                    </a:p>
                  </a:txBody>
                  <a:tcPr marL="91374" marR="91374" marT="45687" marB="45687">
                    <a:solidFill>
                      <a:srgbClr val="FFF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88140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2BA08-794C-49F1-AFD9-1A0FED28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9280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1222</Words>
  <Application>Microsoft Office PowerPoint</Application>
  <PresentationFormat>Widescreen</PresentationFormat>
  <Paragraphs>144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Gill Sans</vt:lpstr>
      <vt:lpstr>Noto Sans Symbols</vt:lpstr>
      <vt:lpstr>Tahoma</vt:lpstr>
      <vt:lpstr>TH SarabunPSK</vt:lpstr>
      <vt:lpstr>Wingdings</vt:lpstr>
      <vt:lpstr>Office Theme</vt:lpstr>
      <vt:lpstr>1_Office Theme</vt:lpstr>
      <vt:lpstr>มติและสาระสำคัญจากการประชุม คณะกรรมการหลักประกันสุขภาพแห่งชาติ  ครั้งที่ 10/2564 วันที่ 6 กันยายน 2564</vt:lpstr>
      <vt:lpstr>PowerPoint Presentation</vt:lpstr>
      <vt:lpstr>PowerPoint Presentation</vt:lpstr>
      <vt:lpstr>หลักการตรวจสอบการจ่ายชดเชยค่าบริการ</vt:lpstr>
      <vt:lpstr> แผนการตรวจสอบการจ่ายชดเชยและคุณภาพบริการ ปี 2565   </vt:lpstr>
      <vt:lpstr>Flow การรับข้อมูลการจ่ายและมาตรการในการควบคุมกำกับการเบิกจ่ายให้ถูกต้อง</vt:lpstr>
      <vt:lpstr>โปรแกรมในการประมวลการจ่ายชดเชย และการกำกับติดตาม</vt:lpstr>
      <vt:lpstr>แผนการตรวจสอบเวชระเบียนรายการ FS ปี 2565  จำนวน 814,180  ฉบับ</vt:lpstr>
      <vt:lpstr>รายการ FS ที่ยังไม่อยู่ในเป้าหมายการตรวจสอบเวชระเบียนปี 2565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มติและสาระสำคัญจากการประชุม คณะกรรมการหลักประกันสุขภาพแห่งชาติ  ครั้งที่ 10/2564 วันที่ 6 กันยายน 2564</dc:title>
  <dc:creator>chattika maeprasart</dc:creator>
  <cp:lastModifiedBy>chattika maeprasart</cp:lastModifiedBy>
  <cp:revision>5</cp:revision>
  <dcterms:created xsi:type="dcterms:W3CDTF">2021-09-18T04:18:32Z</dcterms:created>
  <dcterms:modified xsi:type="dcterms:W3CDTF">2021-09-18T09:45:24Z</dcterms:modified>
</cp:coreProperties>
</file>